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Lst>
  <p:notesMasterIdLst>
    <p:notesMasterId r:id="rId56"/>
  </p:notesMasterIdLst>
  <p:handoutMasterIdLst>
    <p:handoutMasterId r:id="rId57"/>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5C2D4"/>
    <a:srgbClr val="19253D"/>
    <a:srgbClr val="3D5F7B"/>
    <a:srgbClr val="009FAC"/>
    <a:srgbClr val="AED1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7" autoAdjust="0"/>
    <p:restoredTop sz="88812"/>
  </p:normalViewPr>
  <p:slideViewPr>
    <p:cSldViewPr snapToGrid="0" snapToObjects="1">
      <p:cViewPr varScale="1">
        <p:scale>
          <a:sx n="131" d="100"/>
          <a:sy n="131" d="100"/>
        </p:scale>
        <p:origin x="584" y="184"/>
      </p:cViewPr>
      <p:guideLst/>
    </p:cSldViewPr>
  </p:slideViewPr>
  <p:notesTextViewPr>
    <p:cViewPr>
      <p:scale>
        <a:sx n="1" d="1"/>
        <a:sy n="1" d="1"/>
      </p:scale>
      <p:origin x="0" y="0"/>
    </p:cViewPr>
  </p:notesTextViewPr>
  <p:sorterViewPr>
    <p:cViewPr>
      <p:scale>
        <a:sx n="70" d="100"/>
        <a:sy n="70" d="100"/>
      </p:scale>
      <p:origin x="0" y="-324"/>
    </p:cViewPr>
  </p:sorterViewPr>
  <p:notesViewPr>
    <p:cSldViewPr snapToGrid="0" snapToObjects="1">
      <p:cViewPr varScale="1">
        <p:scale>
          <a:sx n="95" d="100"/>
          <a:sy n="95" d="100"/>
        </p:scale>
        <p:origin x="2512"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notesMaster" Target="notesMasters/notesMaster1.xml"/><Relationship Id="rId57" Type="http://schemas.openxmlformats.org/officeDocument/2006/relationships/handoutMaster" Target="handoutMasters/handoutMaster1.xml"/><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heme" Target="theme/theme1.xml"/><Relationship Id="rId61" Type="http://schemas.openxmlformats.org/officeDocument/2006/relationships/tableStyles" Target="tableStyles.xml"/><Relationship Id="rId62"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27094C8-6BAA-0D43-B5FB-46B347CDD169}" type="datetimeFigureOut">
              <a:rPr lang="en-US" smtClean="0"/>
              <a:t>12/4/17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5815E97-0E24-C94E-BE3A-D7DAEF4B4A16}" type="slidenum">
              <a:rPr lang="en-US" smtClean="0"/>
              <a:t>‹#›</a:t>
            </a:fld>
            <a:endParaRPr lang="en-US"/>
          </a:p>
        </p:txBody>
      </p:sp>
    </p:spTree>
    <p:extLst>
      <p:ext uri="{BB962C8B-B14F-4D97-AF65-F5344CB8AC3E}">
        <p14:creationId xmlns:p14="http://schemas.microsoft.com/office/powerpoint/2010/main" val="106785453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F967CD-1C63-4E80-B959-716289BC73F0}" type="datetimeFigureOut">
              <a:rPr lang="en-US" smtClean="0"/>
              <a:t>12/4/17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AC9086-915A-49C0-81D8-E1C113FEE7D4}" type="slidenum">
              <a:rPr lang="en-US" smtClean="0"/>
              <a:t>‹#›</a:t>
            </a:fld>
            <a:endParaRPr lang="en-US"/>
          </a:p>
        </p:txBody>
      </p:sp>
    </p:spTree>
    <p:extLst>
      <p:ext uri="{BB962C8B-B14F-4D97-AF65-F5344CB8AC3E}">
        <p14:creationId xmlns:p14="http://schemas.microsoft.com/office/powerpoint/2010/main" val="3925725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 Id="rId3" Type="http://schemas.openxmlformats.org/officeDocument/2006/relationships/hyperlink" Target="https://aws.amazon.com/devops/continuous-delivery/"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 Id="rId3" Type="http://schemas.openxmlformats.org/officeDocument/2006/relationships/hyperlink" Target="https://www.projectcalico.org/"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7" name="Shape 6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191336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131379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472748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344390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401826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8" name="Shape 23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 sz="1350">
                <a:solidFill>
                  <a:srgbClr val="333333"/>
                </a:solidFill>
                <a:highlight>
                  <a:srgbClr val="FFFFFF"/>
                </a:highlight>
              </a:rPr>
              <a:t>AWS CodeStar enables you to quickly develop, build, and deploy applications on AWS. AWS CodeStar provides a unified user interface, enabling you to easily manage your software development activities in one place. With AWS CodeStar, you can set up your entire </a:t>
            </a:r>
            <a:r>
              <a:rPr lang="en" sz="1350" u="sng">
                <a:solidFill>
                  <a:srgbClr val="005B86"/>
                </a:solidFill>
                <a:highlight>
                  <a:srgbClr val="FFFFFF"/>
                </a:highlight>
                <a:hlinkClick r:id="rId3"/>
              </a:rPr>
              <a:t>continuous delivery</a:t>
            </a:r>
            <a:r>
              <a:rPr lang="en" sz="1350">
                <a:solidFill>
                  <a:srgbClr val="333333"/>
                </a:solidFill>
                <a:highlight>
                  <a:srgbClr val="FFFFFF"/>
                </a:highlight>
              </a:rPr>
              <a:t> toolchain in minutes, allowing you to start releasing code faster.</a:t>
            </a:r>
          </a:p>
        </p:txBody>
      </p:sp>
    </p:spTree>
    <p:extLst>
      <p:ext uri="{BB962C8B-B14F-4D97-AF65-F5344CB8AC3E}">
        <p14:creationId xmlns:p14="http://schemas.microsoft.com/office/powerpoint/2010/main" val="1532192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Shape 2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4" name="Shape 24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872496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Shape 25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386725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1" name="Shape 26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560344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9" name="Shape 26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
              <a:t>What would everybody would do? Try Jenkins! Didn’t really work for us… </a:t>
            </a:r>
          </a:p>
        </p:txBody>
      </p:sp>
    </p:spTree>
    <p:extLst>
      <p:ext uri="{BB962C8B-B14F-4D97-AF65-F5344CB8AC3E}">
        <p14:creationId xmlns:p14="http://schemas.microsoft.com/office/powerpoint/2010/main" val="34923179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Shape 2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5" name="Shape 27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03982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50122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Shape 2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1" name="Shape 28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270787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Shape 2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7" name="Shape 28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370530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kern="1200" dirty="0">
                <a:solidFill>
                  <a:schemeClr val="tx1"/>
                </a:solidFill>
                <a:effectLst/>
                <a:latin typeface="+mn-lt"/>
                <a:ea typeface="+mn-ea"/>
                <a:cs typeface="+mn-cs"/>
              </a:rPr>
              <a:t>AWS Identity and Access Management (IAM) enables you to securely control access to AWS services and resources for your users. Using IAM, you can create and manage AWS users and groups, and use permissions to allow and deny their access to AWS resources. </a:t>
            </a:r>
          </a:p>
          <a:p>
            <a:endParaRPr lang="en-US" sz="1100" b="0" i="0" kern="1200" dirty="0">
              <a:solidFill>
                <a:schemeClr val="tx1"/>
              </a:solidFill>
              <a:effectLst/>
              <a:latin typeface="+mn-lt"/>
              <a:ea typeface="+mn-ea"/>
              <a:cs typeface="+mn-cs"/>
            </a:endParaRPr>
          </a:p>
          <a:p>
            <a:r>
              <a:rPr lang="en-US" sz="1100" b="0" i="0" kern="1200" dirty="0">
                <a:solidFill>
                  <a:schemeClr val="tx1"/>
                </a:solidFill>
                <a:effectLst/>
                <a:latin typeface="+mn-lt"/>
                <a:ea typeface="+mn-ea"/>
                <a:cs typeface="+mn-cs"/>
              </a:rPr>
              <a:t>Additional policies such as </a:t>
            </a:r>
            <a:r>
              <a:rPr lang="en-US" sz="1100" b="0" i="0" kern="1200" dirty="0" err="1">
                <a:solidFill>
                  <a:schemeClr val="tx1"/>
                </a:solidFill>
                <a:effectLst/>
                <a:latin typeface="+mn-lt"/>
                <a:ea typeface="+mn-ea"/>
                <a:cs typeface="+mn-cs"/>
              </a:rPr>
              <a:t>DynamoDB</a:t>
            </a:r>
            <a:r>
              <a:rPr lang="en-US" sz="1100" b="0" i="0" kern="1200" dirty="0">
                <a:solidFill>
                  <a:schemeClr val="tx1"/>
                </a:solidFill>
                <a:effectLst/>
                <a:latin typeface="+mn-lt"/>
                <a:ea typeface="+mn-ea"/>
                <a:cs typeface="+mn-cs"/>
              </a:rPr>
              <a:t> and </a:t>
            </a:r>
            <a:r>
              <a:rPr lang="en-US" sz="1100" b="0" i="0" kern="1200" dirty="0" err="1">
                <a:solidFill>
                  <a:schemeClr val="tx1"/>
                </a:solidFill>
                <a:effectLst/>
                <a:latin typeface="+mn-lt"/>
                <a:ea typeface="+mn-ea"/>
                <a:cs typeface="+mn-cs"/>
              </a:rPr>
              <a:t>Elasticsearch</a:t>
            </a:r>
            <a:r>
              <a:rPr lang="en-US" sz="1100" b="0" i="0" kern="1200" dirty="0">
                <a:solidFill>
                  <a:schemeClr val="tx1"/>
                </a:solidFill>
                <a:effectLst/>
                <a:latin typeface="+mn-lt"/>
                <a:ea typeface="+mn-ea"/>
                <a:cs typeface="+mn-cs"/>
              </a:rPr>
              <a:t>,</a:t>
            </a:r>
            <a:r>
              <a:rPr lang="en-US" sz="1100" b="0" i="0" kern="1200" baseline="0" dirty="0">
                <a:solidFill>
                  <a:schemeClr val="tx1"/>
                </a:solidFill>
                <a:effectLst/>
                <a:latin typeface="+mn-lt"/>
                <a:ea typeface="+mn-ea"/>
                <a:cs typeface="+mn-cs"/>
              </a:rPr>
              <a:t> </a:t>
            </a:r>
            <a:r>
              <a:rPr lang="en-US" sz="1100" b="0" i="0" kern="1200" dirty="0">
                <a:solidFill>
                  <a:schemeClr val="tx1"/>
                </a:solidFill>
                <a:effectLst/>
                <a:latin typeface="+mn-lt"/>
                <a:ea typeface="+mn-ea"/>
                <a:cs typeface="+mn-cs"/>
              </a:rPr>
              <a:t>can be granted</a:t>
            </a:r>
            <a:r>
              <a:rPr lang="en-US" sz="1100" b="0" i="0" kern="1200" baseline="0" dirty="0">
                <a:solidFill>
                  <a:schemeClr val="tx1"/>
                </a:solidFill>
                <a:effectLst/>
                <a:latin typeface="+mn-lt"/>
                <a:ea typeface="+mn-ea"/>
                <a:cs typeface="+mn-cs"/>
              </a:rPr>
              <a:t> to master or worker nodes for the cluster created using kops using “kops edit cluster”</a:t>
            </a:r>
          </a:p>
          <a:p>
            <a:endParaRPr lang="en-US" sz="1100" b="0" i="0" kern="1200" baseline="0" dirty="0">
              <a:solidFill>
                <a:schemeClr val="tx1"/>
              </a:solidFill>
              <a:effectLst/>
              <a:latin typeface="+mn-lt"/>
              <a:ea typeface="+mn-ea"/>
              <a:cs typeface="+mn-cs"/>
            </a:endParaRPr>
          </a:p>
          <a:p>
            <a:r>
              <a:rPr lang="en-US" sz="1100" b="0" i="0" kern="1200" baseline="0" dirty="0">
                <a:solidFill>
                  <a:schemeClr val="tx1"/>
                </a:solidFill>
                <a:effectLst/>
                <a:latin typeface="+mn-lt"/>
                <a:ea typeface="+mn-ea"/>
                <a:cs typeface="+mn-cs"/>
              </a:rPr>
              <a:t>Kops create profiles that are used by master</a:t>
            </a:r>
          </a:p>
          <a:p>
            <a:endParaRPr lang="en-US" sz="1100" b="0" i="0" kern="1200" baseline="0" dirty="0">
              <a:solidFill>
                <a:schemeClr val="tx1"/>
              </a:solidFill>
              <a:effectLst/>
              <a:latin typeface="+mn-lt"/>
              <a:ea typeface="+mn-ea"/>
              <a:cs typeface="+mn-cs"/>
            </a:endParaRPr>
          </a:p>
          <a:p>
            <a:r>
              <a:rPr lang="en-US" sz="1100" b="0" i="0" kern="1200" baseline="0" dirty="0">
                <a:solidFill>
                  <a:schemeClr val="tx1"/>
                </a:solidFill>
                <a:effectLst/>
                <a:latin typeface="+mn-lt"/>
                <a:ea typeface="+mn-ea"/>
                <a:cs typeface="+mn-cs"/>
              </a:rPr>
              <a:t>Node has to have </a:t>
            </a:r>
            <a:r>
              <a:rPr lang="en-US" sz="1100" b="0" i="0" kern="1200" baseline="0" dirty="0" err="1">
                <a:solidFill>
                  <a:schemeClr val="tx1"/>
                </a:solidFill>
                <a:effectLst/>
                <a:latin typeface="+mn-lt"/>
                <a:ea typeface="+mn-ea"/>
                <a:cs typeface="+mn-cs"/>
              </a:rPr>
              <a:t>AssumeRole</a:t>
            </a:r>
            <a:endParaRPr lang="en-US" sz="1100" b="0" i="0" kern="1200" baseline="0" dirty="0">
              <a:solidFill>
                <a:schemeClr val="tx1"/>
              </a:solidFill>
              <a:effectLst/>
              <a:latin typeface="+mn-lt"/>
              <a:ea typeface="+mn-ea"/>
              <a:cs typeface="+mn-cs"/>
            </a:endParaRPr>
          </a:p>
          <a:p>
            <a:r>
              <a:rPr lang="en-US" sz="1100" b="0" i="0" kern="1200" baseline="0" dirty="0">
                <a:solidFill>
                  <a:schemeClr val="tx1"/>
                </a:solidFill>
                <a:effectLst/>
                <a:latin typeface="+mn-lt"/>
                <a:ea typeface="+mn-ea"/>
                <a:cs typeface="+mn-cs"/>
              </a:rPr>
              <a:t>If you are in a secure environment, then use 3</a:t>
            </a:r>
            <a:r>
              <a:rPr lang="en-US" sz="1100" b="0" i="0" kern="1200" baseline="30000" dirty="0">
                <a:solidFill>
                  <a:schemeClr val="tx1"/>
                </a:solidFill>
                <a:effectLst/>
                <a:latin typeface="+mn-lt"/>
                <a:ea typeface="+mn-ea"/>
                <a:cs typeface="+mn-cs"/>
              </a:rPr>
              <a:t>rd</a:t>
            </a:r>
            <a:r>
              <a:rPr lang="en-US" sz="1100" b="0" i="0" kern="1200" baseline="0" dirty="0">
                <a:solidFill>
                  <a:schemeClr val="tx1"/>
                </a:solidFill>
                <a:effectLst/>
                <a:latin typeface="+mn-lt"/>
                <a:ea typeface="+mn-ea"/>
                <a:cs typeface="+mn-cs"/>
              </a:rPr>
              <a:t> party credential system like: Vault that injects </a:t>
            </a:r>
          </a:p>
          <a:p>
            <a:r>
              <a:rPr lang="en-US" sz="1100" b="0" i="0" kern="1200" baseline="0" dirty="0">
                <a:solidFill>
                  <a:schemeClr val="tx1"/>
                </a:solidFill>
                <a:effectLst/>
                <a:latin typeface="+mn-lt"/>
                <a:ea typeface="+mn-ea"/>
                <a:cs typeface="+mn-cs"/>
              </a:rPr>
              <a:t>Instance groups in Kops </a:t>
            </a:r>
            <a:r>
              <a:rPr lang="mr-IN" sz="1100" b="0" i="0" kern="1200" baseline="0" dirty="0">
                <a:solidFill>
                  <a:schemeClr val="tx1"/>
                </a:solidFill>
                <a:effectLst/>
                <a:latin typeface="+mn-lt"/>
                <a:ea typeface="+mn-ea"/>
                <a:cs typeface="+mn-cs"/>
              </a:rPr>
              <a:t>–</a:t>
            </a:r>
            <a:r>
              <a:rPr lang="en-US" sz="1100" b="0" i="0" kern="1200" baseline="0" dirty="0">
                <a:solidFill>
                  <a:schemeClr val="tx1"/>
                </a:solidFill>
                <a:effectLst/>
                <a:latin typeface="+mn-lt"/>
                <a:ea typeface="+mn-ea"/>
                <a:cs typeface="+mn-cs"/>
              </a:rPr>
              <a:t> can define different IAM roles and security groups</a:t>
            </a:r>
          </a:p>
          <a:p>
            <a:r>
              <a:rPr lang="en-US" sz="1100" b="0" i="0" kern="1200" baseline="0" dirty="0">
                <a:solidFill>
                  <a:schemeClr val="tx1"/>
                </a:solidFill>
                <a:effectLst/>
                <a:latin typeface="+mn-lt"/>
                <a:ea typeface="+mn-ea"/>
                <a:cs typeface="+mn-cs"/>
              </a:rPr>
              <a:t>Default instance group, one IG per AZ</a:t>
            </a:r>
          </a:p>
          <a:p>
            <a:r>
              <a:rPr lang="en-US" sz="1100" b="0" i="0" kern="1200" baseline="0" dirty="0">
                <a:solidFill>
                  <a:schemeClr val="tx1"/>
                </a:solidFill>
                <a:effectLst/>
                <a:latin typeface="+mn-lt"/>
                <a:ea typeface="+mn-ea"/>
                <a:cs typeface="+mn-cs"/>
              </a:rPr>
              <a:t>By default, IG for each master (for tagging and HA) </a:t>
            </a:r>
            <a:r>
              <a:rPr lang="mr-IN" sz="1100" b="0" i="0" kern="1200" baseline="0" dirty="0">
                <a:solidFill>
                  <a:schemeClr val="tx1"/>
                </a:solidFill>
                <a:effectLst/>
                <a:latin typeface="+mn-lt"/>
                <a:ea typeface="+mn-ea"/>
                <a:cs typeface="+mn-cs"/>
              </a:rPr>
              <a:t>–</a:t>
            </a:r>
            <a:r>
              <a:rPr lang="en-US" sz="1100" b="0" i="0" kern="1200" baseline="0" dirty="0">
                <a:solidFill>
                  <a:schemeClr val="tx1"/>
                </a:solidFill>
                <a:effectLst/>
                <a:latin typeface="+mn-lt"/>
                <a:ea typeface="+mn-ea"/>
                <a:cs typeface="+mn-cs"/>
              </a:rPr>
              <a:t> 3 node + 5 worker nodes will be 4 </a:t>
            </a:r>
            <a:r>
              <a:rPr lang="en-US" sz="1100" b="0" i="0" kern="1200" baseline="0" dirty="0" err="1">
                <a:solidFill>
                  <a:schemeClr val="tx1"/>
                </a:solidFill>
                <a:effectLst/>
                <a:latin typeface="+mn-lt"/>
                <a:ea typeface="+mn-ea"/>
                <a:cs typeface="+mn-cs"/>
              </a:rPr>
              <a:t>Igs</a:t>
            </a:r>
            <a:endParaRPr lang="en-US" sz="1100" b="0" i="0" kern="1200" baseline="0" dirty="0">
              <a:solidFill>
                <a:schemeClr val="tx1"/>
              </a:solidFill>
              <a:effectLst/>
              <a:latin typeface="+mn-lt"/>
              <a:ea typeface="+mn-ea"/>
              <a:cs typeface="+mn-cs"/>
            </a:endParaRPr>
          </a:p>
          <a:p>
            <a:r>
              <a:rPr lang="en-US" sz="1100" b="0" i="0" kern="1200" baseline="0" dirty="0">
                <a:solidFill>
                  <a:schemeClr val="tx1"/>
                </a:solidFill>
                <a:effectLst/>
                <a:latin typeface="+mn-lt"/>
                <a:ea typeface="+mn-ea"/>
                <a:cs typeface="+mn-cs"/>
              </a:rPr>
              <a:t>1 IG per AZ</a:t>
            </a:r>
          </a:p>
          <a:p>
            <a:r>
              <a:rPr lang="en-US" sz="1100" b="0" i="0" kern="1200" baseline="0" dirty="0">
                <a:solidFill>
                  <a:schemeClr val="tx1"/>
                </a:solidFill>
                <a:effectLst/>
                <a:latin typeface="+mn-lt"/>
                <a:ea typeface="+mn-ea"/>
                <a:cs typeface="+mn-cs"/>
              </a:rPr>
              <a:t>IGs are Kops objects</a:t>
            </a:r>
          </a:p>
          <a:p>
            <a:r>
              <a:rPr lang="en-US" sz="1100" b="0" i="0" kern="1200" baseline="0" dirty="0">
                <a:solidFill>
                  <a:schemeClr val="tx1"/>
                </a:solidFill>
                <a:effectLst/>
                <a:latin typeface="+mn-lt"/>
                <a:ea typeface="+mn-ea"/>
                <a:cs typeface="+mn-cs"/>
              </a:rPr>
              <a:t>Kops create cluster, kops edit instance-group, kops update cluster</a:t>
            </a:r>
          </a:p>
          <a:p>
            <a:r>
              <a:rPr lang="en-US" sz="1100" b="0" i="0" kern="1200" baseline="0" dirty="0">
                <a:solidFill>
                  <a:schemeClr val="tx1"/>
                </a:solidFill>
                <a:effectLst/>
                <a:latin typeface="+mn-lt"/>
                <a:ea typeface="+mn-ea"/>
                <a:cs typeface="+mn-cs"/>
              </a:rPr>
              <a:t>Pre-create manifest and use that to create Kops cluster</a:t>
            </a:r>
          </a:p>
          <a:p>
            <a:r>
              <a:rPr lang="en-US" sz="1100" b="0" i="0" kern="1200" baseline="0" dirty="0">
                <a:solidFill>
                  <a:schemeClr val="tx1"/>
                </a:solidFill>
                <a:effectLst/>
                <a:latin typeface="+mn-lt"/>
                <a:ea typeface="+mn-ea"/>
                <a:cs typeface="+mn-cs"/>
              </a:rPr>
              <a:t>Templating in 1.8, </a:t>
            </a:r>
            <a:r>
              <a:rPr lang="en-US" sz="1100" b="0" i="0" kern="1200" baseline="0" dirty="0" err="1">
                <a:solidFill>
                  <a:schemeClr val="tx1"/>
                </a:solidFill>
                <a:effectLst/>
                <a:latin typeface="+mn-lt"/>
                <a:ea typeface="+mn-ea"/>
                <a:cs typeface="+mn-cs"/>
              </a:rPr>
              <a:t>Golang</a:t>
            </a:r>
            <a:r>
              <a:rPr lang="en-US" sz="1100" b="0" i="0" kern="1200" baseline="0" dirty="0">
                <a:solidFill>
                  <a:schemeClr val="tx1"/>
                </a:solidFill>
                <a:effectLst/>
                <a:latin typeface="+mn-lt"/>
                <a:ea typeface="+mn-ea"/>
                <a:cs typeface="+mn-cs"/>
              </a:rPr>
              <a:t> templating</a:t>
            </a:r>
          </a:p>
          <a:p>
            <a:endParaRPr lang="en-US" sz="1100" b="0" i="0" kern="1200" baseline="0" dirty="0">
              <a:solidFill>
                <a:schemeClr val="tx1"/>
              </a:solidFill>
              <a:effectLst/>
              <a:latin typeface="+mn-lt"/>
              <a:ea typeface="+mn-ea"/>
              <a:cs typeface="+mn-cs"/>
            </a:endParaRPr>
          </a:p>
          <a:p>
            <a:endParaRPr lang="en-US" sz="1100" b="0" i="0" kern="1200" baseline="0" dirty="0">
              <a:solidFill>
                <a:schemeClr val="tx1"/>
              </a:solidFill>
              <a:effectLst/>
              <a:latin typeface="+mn-lt"/>
              <a:ea typeface="+mn-ea"/>
              <a:cs typeface="+mn-cs"/>
            </a:endParaRPr>
          </a:p>
          <a:p>
            <a:r>
              <a:rPr lang="en-US" sz="1100" b="0" i="0" kern="1200" baseline="0" dirty="0">
                <a:solidFill>
                  <a:schemeClr val="tx1"/>
                </a:solidFill>
                <a:effectLst/>
                <a:latin typeface="+mn-lt"/>
                <a:ea typeface="+mn-ea"/>
                <a:cs typeface="+mn-cs"/>
              </a:rPr>
              <a:t>App level security </a:t>
            </a:r>
            <a:r>
              <a:rPr lang="mr-IN" sz="1100" b="0" i="0" kern="1200" baseline="0" dirty="0">
                <a:solidFill>
                  <a:schemeClr val="tx1"/>
                </a:solidFill>
                <a:effectLst/>
                <a:latin typeface="+mn-lt"/>
                <a:ea typeface="+mn-ea"/>
                <a:cs typeface="+mn-cs"/>
              </a:rPr>
              <a:t>–</a:t>
            </a:r>
            <a:r>
              <a:rPr lang="en-US" sz="1100" b="0" i="0" kern="1200" baseline="0" dirty="0">
                <a:solidFill>
                  <a:schemeClr val="tx1"/>
                </a:solidFill>
                <a:effectLst/>
                <a:latin typeface="+mn-lt"/>
                <a:ea typeface="+mn-ea"/>
                <a:cs typeface="+mn-cs"/>
              </a:rPr>
              <a:t> take it off k8s</a:t>
            </a:r>
          </a:p>
          <a:p>
            <a:r>
              <a:rPr lang="en-US" sz="1100" b="0" i="0" kern="1200" baseline="0" dirty="0">
                <a:solidFill>
                  <a:schemeClr val="tx1"/>
                </a:solidFill>
                <a:effectLst/>
                <a:latin typeface="+mn-lt"/>
                <a:ea typeface="+mn-ea"/>
                <a:cs typeface="+mn-cs"/>
              </a:rPr>
              <a:t>Kube2iam, use IAM perms on the pod</a:t>
            </a:r>
          </a:p>
          <a:p>
            <a:r>
              <a:rPr lang="en-US" sz="1100" b="0" i="0" kern="1200" baseline="0" dirty="0">
                <a:solidFill>
                  <a:schemeClr val="tx1"/>
                </a:solidFill>
                <a:effectLst/>
                <a:latin typeface="+mn-lt"/>
                <a:ea typeface="+mn-ea"/>
                <a:cs typeface="+mn-cs"/>
              </a:rPr>
              <a:t>Certain perms to IG, target pods to those group of nodes, use tags, labels, affinity</a:t>
            </a:r>
          </a:p>
          <a:p>
            <a:endParaRPr lang="en-US" sz="1100" b="0" i="0" kern="1200" baseline="0" dirty="0">
              <a:solidFill>
                <a:schemeClr val="tx1"/>
              </a:solidFill>
              <a:effectLst/>
              <a:latin typeface="+mn-lt"/>
              <a:ea typeface="+mn-ea"/>
              <a:cs typeface="+mn-cs"/>
            </a:endParaRPr>
          </a:p>
          <a:p>
            <a:r>
              <a:rPr lang="en-US" sz="1100" b="0" i="0" kern="1200" baseline="0" dirty="0">
                <a:solidFill>
                  <a:schemeClr val="tx1"/>
                </a:solidFill>
                <a:effectLst/>
                <a:latin typeface="+mn-lt"/>
                <a:ea typeface="+mn-ea"/>
                <a:cs typeface="+mn-cs"/>
              </a:rPr>
              <a:t>Why does Kops need so much IAM perms?</a:t>
            </a:r>
          </a:p>
          <a:p>
            <a:r>
              <a:rPr lang="en-US" sz="1100" b="0" i="0" kern="1200" baseline="0" dirty="0">
                <a:solidFill>
                  <a:schemeClr val="tx1"/>
                </a:solidFill>
                <a:effectLst/>
                <a:latin typeface="+mn-lt"/>
                <a:ea typeface="+mn-ea"/>
                <a:cs typeface="+mn-cs"/>
              </a:rPr>
              <a:t>Kops creates the IAM profile</a:t>
            </a:r>
          </a:p>
          <a:p>
            <a:r>
              <a:rPr lang="en-US" sz="1100" b="0" i="0" kern="1200" baseline="0" dirty="0">
                <a:solidFill>
                  <a:schemeClr val="tx1"/>
                </a:solidFill>
                <a:effectLst/>
                <a:latin typeface="+mn-lt"/>
                <a:ea typeface="+mn-ea"/>
                <a:cs typeface="+mn-cs"/>
              </a:rPr>
              <a:t>You can have somebody else create VPC</a:t>
            </a:r>
          </a:p>
          <a:p>
            <a:r>
              <a:rPr lang="en-US" sz="1100" b="0" i="0" kern="1200" baseline="0" dirty="0">
                <a:solidFill>
                  <a:schemeClr val="tx1"/>
                </a:solidFill>
                <a:effectLst/>
                <a:latin typeface="+mn-lt"/>
                <a:ea typeface="+mn-ea"/>
                <a:cs typeface="+mn-cs"/>
              </a:rPr>
              <a:t>Tweaked the IAM roles significantly to be minimalist</a:t>
            </a:r>
          </a:p>
          <a:p>
            <a:endParaRPr lang="en-US" dirty="0"/>
          </a:p>
        </p:txBody>
      </p:sp>
    </p:spTree>
    <p:extLst>
      <p:ext uri="{BB962C8B-B14F-4D97-AF65-F5344CB8AC3E}">
        <p14:creationId xmlns:p14="http://schemas.microsoft.com/office/powerpoint/2010/main" val="15705390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kern="1200" dirty="0">
                <a:solidFill>
                  <a:schemeClr val="tx1"/>
                </a:solidFill>
                <a:effectLst/>
                <a:latin typeface="+mn-lt"/>
                <a:ea typeface="+mn-ea"/>
                <a:cs typeface="+mn-cs"/>
              </a:rPr>
              <a:t>A tool for using AWS IAM credentials to authenticate to a Kubernetes cluster.</a:t>
            </a:r>
          </a:p>
          <a:p>
            <a:r>
              <a:rPr lang="en-US" sz="1100" b="0" i="0" kern="1200" dirty="0">
                <a:solidFill>
                  <a:schemeClr val="tx1"/>
                </a:solidFill>
                <a:effectLst/>
                <a:latin typeface="+mn-lt"/>
                <a:ea typeface="+mn-ea"/>
                <a:cs typeface="+mn-cs"/>
              </a:rPr>
              <a:t>When you create a kops cluster, then you use an IAM role with</a:t>
            </a:r>
            <a:r>
              <a:rPr lang="en-US" sz="1100" b="0" i="0" kern="1200" baseline="0" dirty="0">
                <a:solidFill>
                  <a:schemeClr val="tx1"/>
                </a:solidFill>
                <a:effectLst/>
                <a:latin typeface="+mn-lt"/>
                <a:ea typeface="+mn-ea"/>
                <a:cs typeface="+mn-cs"/>
              </a:rPr>
              <a:t> appropriate permissions required by kops. </a:t>
            </a:r>
            <a:r>
              <a:rPr lang="en-US" sz="1100" b="0" i="0" kern="1200" dirty="0">
                <a:solidFill>
                  <a:schemeClr val="tx1"/>
                </a:solidFill>
                <a:effectLst/>
                <a:latin typeface="+mn-lt"/>
                <a:ea typeface="+mn-ea"/>
                <a:cs typeface="+mn-cs"/>
              </a:rPr>
              <a:t>The cluster login information is generated in ~/.</a:t>
            </a:r>
            <a:r>
              <a:rPr lang="en-US" sz="1100" b="0" i="0" kern="1200" dirty="0" err="1">
                <a:solidFill>
                  <a:schemeClr val="tx1"/>
                </a:solidFill>
                <a:effectLst/>
                <a:latin typeface="+mn-lt"/>
                <a:ea typeface="+mn-ea"/>
                <a:cs typeface="+mn-cs"/>
              </a:rPr>
              <a:t>kube</a:t>
            </a:r>
            <a:r>
              <a:rPr lang="en-US" sz="1100" b="0" i="0" kern="1200" dirty="0">
                <a:solidFill>
                  <a:schemeClr val="tx1"/>
                </a:solidFill>
                <a:effectLst/>
                <a:latin typeface="+mn-lt"/>
                <a:ea typeface="+mn-ea"/>
                <a:cs typeface="+mn-cs"/>
              </a:rPr>
              <a:t>/</a:t>
            </a:r>
            <a:r>
              <a:rPr lang="en-US" sz="1100" b="0" i="0" kern="1200" dirty="0" err="1">
                <a:solidFill>
                  <a:schemeClr val="tx1"/>
                </a:solidFill>
                <a:effectLst/>
                <a:latin typeface="+mn-lt"/>
                <a:ea typeface="+mn-ea"/>
                <a:cs typeface="+mn-cs"/>
              </a:rPr>
              <a:t>config</a:t>
            </a:r>
            <a:r>
              <a:rPr lang="en-US" sz="1100" b="0" i="0" kern="1200" dirty="0">
                <a:solidFill>
                  <a:schemeClr val="tx1"/>
                </a:solidFill>
                <a:effectLst/>
                <a:latin typeface="+mn-lt"/>
                <a:ea typeface="+mn-ea"/>
                <a:cs typeface="+mn-cs"/>
              </a:rPr>
              <a:t>.</a:t>
            </a:r>
            <a:r>
              <a:rPr lang="en-US" sz="1100" b="0" i="0" kern="1200" baseline="0" dirty="0">
                <a:solidFill>
                  <a:schemeClr val="tx1"/>
                </a:solidFill>
                <a:effectLst/>
                <a:latin typeface="+mn-lt"/>
                <a:ea typeface="+mn-ea"/>
                <a:cs typeface="+mn-cs"/>
              </a:rPr>
              <a:t> If you want to manage k8s cluster from a different machine then you need AWS access key/secret key for the IAM role on that machine. “kops export </a:t>
            </a:r>
            <a:r>
              <a:rPr lang="en-US" sz="1100" b="0" i="0" kern="1200" baseline="0" dirty="0" err="1">
                <a:solidFill>
                  <a:schemeClr val="tx1"/>
                </a:solidFill>
                <a:effectLst/>
                <a:latin typeface="+mn-lt"/>
                <a:ea typeface="+mn-ea"/>
                <a:cs typeface="+mn-cs"/>
              </a:rPr>
              <a:t>kubecfg</a:t>
            </a:r>
            <a:r>
              <a:rPr lang="en-US" sz="1100" b="0" i="0" kern="1200" baseline="0" dirty="0">
                <a:solidFill>
                  <a:schemeClr val="tx1"/>
                </a:solidFill>
                <a:effectLst/>
                <a:latin typeface="+mn-lt"/>
                <a:ea typeface="+mn-ea"/>
                <a:cs typeface="+mn-cs"/>
              </a:rPr>
              <a:t> &lt;name&gt;” can be used to export the cluster configuration information. As a user, you need to maintain two set of credentials </a:t>
            </a:r>
            <a:r>
              <a:rPr lang="mr-IN" sz="1100" b="0" i="0" kern="1200" baseline="0" dirty="0">
                <a:solidFill>
                  <a:schemeClr val="tx1"/>
                </a:solidFill>
                <a:effectLst/>
                <a:latin typeface="+mn-lt"/>
                <a:ea typeface="+mn-ea"/>
                <a:cs typeface="+mn-cs"/>
              </a:rPr>
              <a:t>–</a:t>
            </a:r>
            <a:r>
              <a:rPr lang="en-US" sz="1100" b="0" i="0" kern="1200" baseline="0" dirty="0">
                <a:solidFill>
                  <a:schemeClr val="tx1"/>
                </a:solidFill>
                <a:effectLst/>
                <a:latin typeface="+mn-lt"/>
                <a:ea typeface="+mn-ea"/>
                <a:cs typeface="+mn-cs"/>
              </a:rPr>
              <a:t> one for AWS IAM and then another for </a:t>
            </a:r>
            <a:r>
              <a:rPr lang="en-US" sz="1100" b="0" i="0" kern="1200" baseline="0" dirty="0" err="1">
                <a:solidFill>
                  <a:schemeClr val="tx1"/>
                </a:solidFill>
                <a:effectLst/>
                <a:latin typeface="+mn-lt"/>
                <a:ea typeface="+mn-ea"/>
                <a:cs typeface="+mn-cs"/>
              </a:rPr>
              <a:t>kubectl</a:t>
            </a:r>
            <a:r>
              <a:rPr lang="en-US" sz="1100" b="0" i="0" kern="1200" baseline="0" dirty="0">
                <a:solidFill>
                  <a:schemeClr val="tx1"/>
                </a:solidFill>
                <a:effectLst/>
                <a:latin typeface="+mn-lt"/>
                <a:ea typeface="+mn-ea"/>
                <a:cs typeface="+mn-cs"/>
              </a:rPr>
              <a:t> authentication. </a:t>
            </a:r>
          </a:p>
          <a:p>
            <a:endParaRPr lang="en-US" sz="11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Char char="●"/>
              <a:tabLst/>
              <a:defRPr/>
            </a:pPr>
            <a:r>
              <a:rPr lang="en-US" dirty="0"/>
              <a:t>Because we’re hosting</a:t>
            </a:r>
            <a:r>
              <a:rPr lang="en-US" baseline="0" dirty="0"/>
              <a:t> Kubernetes as a service, we need to provide authentication on the API endpoint with IAM. IAM isn’t currently supported as a built-in authentication mechanism, so let’s dig into how this works. </a:t>
            </a:r>
            <a:endParaRPr lang="en-US" dirty="0"/>
          </a:p>
          <a:p>
            <a:endParaRPr lang="en-US" dirty="0"/>
          </a:p>
        </p:txBody>
      </p:sp>
    </p:spTree>
    <p:extLst>
      <p:ext uri="{BB962C8B-B14F-4D97-AF65-F5344CB8AC3E}">
        <p14:creationId xmlns:p14="http://schemas.microsoft.com/office/powerpoint/2010/main" val="39659850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kern="1200" dirty="0">
                <a:solidFill>
                  <a:schemeClr val="tx1"/>
                </a:solidFill>
                <a:effectLst/>
                <a:latin typeface="+mn-lt"/>
                <a:ea typeface="+mn-ea"/>
                <a:cs typeface="+mn-cs"/>
              </a:rPr>
              <a:t>The AWS Security Token Service (STS) is a web service that enables you to request temporary, limited-privilege credentials for AWS Identity and Access Management (IAM) users or for users that you authenticate (federated users).</a:t>
            </a:r>
            <a:endParaRPr lang="en-US" dirty="0"/>
          </a:p>
        </p:txBody>
      </p:sp>
    </p:spTree>
    <p:extLst>
      <p:ext uri="{BB962C8B-B14F-4D97-AF65-F5344CB8AC3E}">
        <p14:creationId xmlns:p14="http://schemas.microsoft.com/office/powerpoint/2010/main" val="25872833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kern="1200">
                <a:solidFill>
                  <a:schemeClr val="tx1"/>
                </a:solidFill>
                <a:effectLst/>
                <a:latin typeface="+mn-lt"/>
                <a:ea typeface="+mn-ea"/>
                <a:cs typeface="+mn-cs"/>
              </a:rPr>
              <a:t>The AWS Security Token Service (STS) is a web service that enables you to request temporary, limited-privilege credentials for AWS Identity and Access Management (IAM) users or for users that you authenticate (federated users).</a:t>
            </a:r>
            <a:endParaRPr lang="en-US"/>
          </a:p>
        </p:txBody>
      </p:sp>
    </p:spTree>
    <p:extLst>
      <p:ext uri="{BB962C8B-B14F-4D97-AF65-F5344CB8AC3E}">
        <p14:creationId xmlns:p14="http://schemas.microsoft.com/office/powerpoint/2010/main" val="30863111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5" name="Shape 33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1841730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Hashicorp</a:t>
            </a:r>
            <a:r>
              <a:rPr lang="en-US" dirty="0"/>
              <a:t> Vault is a tool for managing secrets. It secures, stores and tightly controls access to tokens, passwords, certificates, API keys and other secrets.</a:t>
            </a:r>
          </a:p>
          <a:p>
            <a:endParaRPr lang="en-US" dirty="0"/>
          </a:p>
          <a:p>
            <a:r>
              <a:rPr lang="en-US" dirty="0"/>
              <a:t>Can generate</a:t>
            </a:r>
            <a:r>
              <a:rPr lang="en-US" baseline="0" dirty="0"/>
              <a:t> temporary IAM credentials based upon configured policies.</a:t>
            </a:r>
          </a:p>
          <a:p>
            <a:endParaRPr lang="en-US" baseline="0" dirty="0"/>
          </a:p>
          <a:p>
            <a:r>
              <a:rPr lang="en-US" sz="1200" b="0" i="1" kern="1200" dirty="0">
                <a:solidFill>
                  <a:schemeClr val="tx1"/>
                </a:solidFill>
                <a:effectLst/>
                <a:latin typeface="Arial"/>
                <a:ea typeface="+mn-ea"/>
                <a:cs typeface="+mn-cs"/>
              </a:rPr>
              <a:t>First, from a cloud provider perspective, a standard for pod/container identity eases the burden of securely passing secrets like IAM roles or credentials to workloads. We suspect there are other use cases here as well, like correlating AWS level metadata like tags, and granularly configuring security controls like VPC Security Groups.</a:t>
            </a:r>
            <a:r>
              <a:rPr lang="en-US" sz="1200" b="0" i="0" kern="1200" dirty="0">
                <a:solidFill>
                  <a:schemeClr val="tx1"/>
                </a:solidFill>
                <a:effectLst/>
                <a:latin typeface="Arial"/>
                <a:ea typeface="+mn-ea"/>
                <a:cs typeface="+mn-cs"/>
              </a:rPr>
              <a:t/>
            </a:r>
            <a:br>
              <a:rPr lang="en-US" sz="1200" b="0" i="0" kern="1200" dirty="0">
                <a:solidFill>
                  <a:schemeClr val="tx1"/>
                </a:solidFill>
                <a:effectLst/>
                <a:latin typeface="Arial"/>
                <a:ea typeface="+mn-ea"/>
                <a:cs typeface="+mn-cs"/>
              </a:rPr>
            </a:br>
            <a:endParaRPr lang="en-US" sz="1200" b="0" i="0" kern="1200" dirty="0">
              <a:solidFill>
                <a:schemeClr val="tx1"/>
              </a:solidFill>
              <a:effectLst/>
              <a:latin typeface="Arial"/>
              <a:ea typeface="+mn-ea"/>
              <a:cs typeface="+mn-cs"/>
            </a:endParaRPr>
          </a:p>
          <a:p>
            <a:r>
              <a:rPr lang="en-US" sz="1200" b="0" i="1" kern="1200" dirty="0">
                <a:solidFill>
                  <a:schemeClr val="tx1"/>
                </a:solidFill>
                <a:effectLst/>
                <a:latin typeface="Arial"/>
                <a:ea typeface="+mn-ea"/>
                <a:cs typeface="+mn-cs"/>
              </a:rPr>
              <a:t>More broadly speaking, we are excited about the potential for SPIFFE to provide a standard that applies to container runtimes in general, whether that is Docker, CRI-</a:t>
            </a:r>
            <a:r>
              <a:rPr lang="en-US" sz="1200" b="0" i="1" kern="1200" dirty="0" err="1">
                <a:solidFill>
                  <a:schemeClr val="tx1"/>
                </a:solidFill>
                <a:effectLst/>
                <a:latin typeface="Arial"/>
                <a:ea typeface="+mn-ea"/>
                <a:cs typeface="+mn-cs"/>
              </a:rPr>
              <a:t>Containerd</a:t>
            </a:r>
            <a:r>
              <a:rPr lang="en-US" sz="1200" b="0" i="1" kern="1200" dirty="0">
                <a:solidFill>
                  <a:schemeClr val="tx1"/>
                </a:solidFill>
                <a:effectLst/>
                <a:latin typeface="Arial"/>
                <a:ea typeface="+mn-ea"/>
                <a:cs typeface="+mn-cs"/>
              </a:rPr>
              <a:t>, or whatever the future will bring. </a:t>
            </a:r>
            <a:r>
              <a:rPr lang="en-US" sz="1200" b="0" i="0" kern="1200" dirty="0">
                <a:solidFill>
                  <a:schemeClr val="tx1"/>
                </a:solidFill>
                <a:effectLst/>
                <a:latin typeface="Arial"/>
                <a:ea typeface="+mn-ea"/>
                <a:cs typeface="+mn-cs"/>
              </a:rPr>
              <a:t/>
            </a:r>
            <a:br>
              <a:rPr lang="en-US" sz="1200" b="0" i="0" kern="1200" dirty="0">
                <a:solidFill>
                  <a:schemeClr val="tx1"/>
                </a:solidFill>
                <a:effectLst/>
                <a:latin typeface="Arial"/>
                <a:ea typeface="+mn-ea"/>
                <a:cs typeface="+mn-cs"/>
              </a:rPr>
            </a:br>
            <a:endParaRPr lang="en-US" sz="1200" b="0" i="0" kern="1200" dirty="0">
              <a:solidFill>
                <a:schemeClr val="tx1"/>
              </a:solidFill>
              <a:effectLst/>
              <a:latin typeface="Arial"/>
              <a:ea typeface="+mn-ea"/>
              <a:cs typeface="+mn-cs"/>
            </a:endParaRPr>
          </a:p>
          <a:p>
            <a:r>
              <a:rPr lang="en-US" sz="1200" b="0" i="1" kern="1200" dirty="0">
                <a:solidFill>
                  <a:schemeClr val="tx1"/>
                </a:solidFill>
                <a:effectLst/>
                <a:latin typeface="Arial"/>
                <a:ea typeface="+mn-ea"/>
                <a:cs typeface="+mn-cs"/>
              </a:rPr>
              <a:t>Finally, we sense the opportunity for this project to enhance other CNCF projects, especially in the service discovery and service mesh space. If </a:t>
            </a:r>
            <a:r>
              <a:rPr lang="en-US" sz="1200" b="0" i="1" kern="1200" dirty="0" err="1">
                <a:solidFill>
                  <a:schemeClr val="tx1"/>
                </a:solidFill>
                <a:effectLst/>
                <a:latin typeface="Arial"/>
                <a:ea typeface="+mn-ea"/>
                <a:cs typeface="+mn-cs"/>
              </a:rPr>
              <a:t>Istio</a:t>
            </a:r>
            <a:r>
              <a:rPr lang="en-US" sz="1200" b="0" i="1" kern="1200" dirty="0">
                <a:solidFill>
                  <a:schemeClr val="tx1"/>
                </a:solidFill>
                <a:effectLst/>
                <a:latin typeface="Arial"/>
                <a:ea typeface="+mn-ea"/>
                <a:cs typeface="+mn-cs"/>
              </a:rPr>
              <a:t>/Envoy/</a:t>
            </a:r>
            <a:r>
              <a:rPr lang="en-US" sz="1200" b="0" i="1" kern="1200" dirty="0" err="1">
                <a:solidFill>
                  <a:schemeClr val="tx1"/>
                </a:solidFill>
                <a:effectLst/>
                <a:latin typeface="Arial"/>
                <a:ea typeface="+mn-ea"/>
                <a:cs typeface="+mn-cs"/>
              </a:rPr>
              <a:t>Linkerd</a:t>
            </a:r>
            <a:r>
              <a:rPr lang="en-US" sz="1200" b="0" i="1" kern="1200" dirty="0">
                <a:solidFill>
                  <a:schemeClr val="tx1"/>
                </a:solidFill>
                <a:effectLst/>
                <a:latin typeface="Arial"/>
                <a:ea typeface="+mn-ea"/>
                <a:cs typeface="+mn-cs"/>
              </a:rPr>
              <a:t> can offload fingerprinting of workloads to SPIFFE, these projects can focus on their core competencies and not worry about underlying secure introduction problem. </a:t>
            </a:r>
            <a:endParaRPr lang="en-US" sz="1200" b="0" i="0" kern="1200" dirty="0">
              <a:solidFill>
                <a:schemeClr val="tx1"/>
              </a:solidFill>
              <a:effectLst/>
              <a:latin typeface="Arial"/>
              <a:ea typeface="+mn-ea"/>
              <a:cs typeface="+mn-cs"/>
            </a:endParaRPr>
          </a:p>
          <a:p>
            <a:endParaRPr lang="en-US" dirty="0"/>
          </a:p>
          <a:p>
            <a:endParaRPr lang="en-US" dirty="0"/>
          </a:p>
        </p:txBody>
      </p:sp>
    </p:spTree>
    <p:extLst>
      <p:ext uri="{BB962C8B-B14F-4D97-AF65-F5344CB8AC3E}">
        <p14:creationId xmlns:p14="http://schemas.microsoft.com/office/powerpoint/2010/main" val="30268070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Shape 3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9" name="Shape 32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5897012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2" name="Shape 3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942939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 name="Shape 7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sz="1200" u="sng">
                <a:solidFill>
                  <a:srgbClr val="0366D6"/>
                </a:solidFill>
                <a:highlight>
                  <a:srgbClr val="FFFFFF"/>
                </a:highlight>
                <a:hlinkClick r:id="rId3"/>
              </a:rPr>
              <a:t>Calico</a:t>
            </a:r>
            <a:r>
              <a:rPr lang="en" sz="1200">
                <a:solidFill>
                  <a:srgbClr val="24292E"/>
                </a:solidFill>
                <a:highlight>
                  <a:srgbClr val="FFFFFF"/>
                </a:highlight>
              </a:rPr>
              <a:t> is an open-source plugin that allows for fine-grained network policy enforcement, ensuring that traffic within your Kubernetes cluster can only flow in the direction that you specify. As an example, if we take a scenario where Kubernetes namespaces are used opt enforce boundaries between products, or even enforce boundaries between different environments (e.g. development vs production), network policies can be configured to ensure no unauthorized network traffic is allowed beyond its boundary. Think of it as being similar to applying Security Groups in the AWS world.</a:t>
            </a:r>
          </a:p>
        </p:txBody>
      </p:sp>
    </p:spTree>
    <p:extLst>
      <p:ext uri="{BB962C8B-B14F-4D97-AF65-F5344CB8AC3E}">
        <p14:creationId xmlns:p14="http://schemas.microsoft.com/office/powerpoint/2010/main" val="34461733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Shape 3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4" name="Shape 35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759510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946629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Shape 3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1" name="Shape 37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US" baseline="0" dirty="0" err="1"/>
              <a:t>Kubectl</a:t>
            </a:r>
            <a:r>
              <a:rPr lang="en-US" baseline="0" dirty="0"/>
              <a:t> logs -&gt; pods dump logs to disk, </a:t>
            </a:r>
            <a:r>
              <a:rPr lang="en-US" baseline="0" dirty="0" err="1"/>
              <a:t>kubectl</a:t>
            </a:r>
            <a:r>
              <a:rPr lang="en-US" baseline="0" dirty="0"/>
              <a:t> logs calls the API server, pulling Docker logs off the disk</a:t>
            </a:r>
          </a:p>
          <a:p>
            <a:pPr lvl="0" rtl="0">
              <a:spcBef>
                <a:spcPts val="0"/>
              </a:spcBef>
              <a:buNone/>
            </a:pPr>
            <a:r>
              <a:rPr lang="en-US" baseline="0" dirty="0"/>
              <a:t>Instead install </a:t>
            </a:r>
            <a:r>
              <a:rPr lang="en-US" baseline="0" dirty="0" err="1"/>
              <a:t>DaemonSet</a:t>
            </a:r>
            <a:endParaRPr lang="en-US" dirty="0"/>
          </a:p>
          <a:p>
            <a:pPr lvl="0">
              <a:spcBef>
                <a:spcPts val="0"/>
              </a:spcBef>
              <a:buNone/>
            </a:pPr>
            <a:endParaRPr lang="en-US" dirty="0"/>
          </a:p>
          <a:p>
            <a:pPr lvl="0">
              <a:spcBef>
                <a:spcPts val="0"/>
              </a:spcBef>
              <a:buNone/>
            </a:pPr>
            <a:r>
              <a:rPr lang="en-US" dirty="0"/>
              <a:t>In terms of architecture, </a:t>
            </a:r>
            <a:r>
              <a:rPr lang="en-US" dirty="0" err="1"/>
              <a:t>Fluentd</a:t>
            </a:r>
            <a:r>
              <a:rPr lang="en-US" dirty="0"/>
              <a:t> is deployed as a </a:t>
            </a:r>
            <a:r>
              <a:rPr lang="en-US" dirty="0" err="1"/>
              <a:t>DaemonSet</a:t>
            </a:r>
            <a:r>
              <a:rPr lang="en-US" dirty="0"/>
              <a:t> with the </a:t>
            </a:r>
            <a:r>
              <a:rPr lang="en-US" dirty="0" err="1"/>
              <a:t>CloudWatch</a:t>
            </a:r>
            <a:r>
              <a:rPr lang="en-US" dirty="0"/>
              <a:t> Logs plugin. The default configuration will stream system logs, Kubernetes container logs, Docker logs and Kubernetes API server audit logs to a </a:t>
            </a:r>
            <a:r>
              <a:rPr lang="en-US" dirty="0" err="1"/>
              <a:t>CloudWatch</a:t>
            </a:r>
            <a:r>
              <a:rPr lang="en-US" dirty="0"/>
              <a:t> log group. An AWS Lambda function, which is provided for you, will stream the Log Group into an Amazon </a:t>
            </a:r>
            <a:r>
              <a:rPr lang="en-US" dirty="0" err="1"/>
              <a:t>Elasticsearch</a:t>
            </a:r>
            <a:r>
              <a:rPr lang="en-US" dirty="0"/>
              <a:t> cluster. The logs can then be viewed using a Kibana dashboard.</a:t>
            </a:r>
          </a:p>
          <a:p>
            <a:pPr lvl="0">
              <a:spcBef>
                <a:spcPts val="0"/>
              </a:spcBef>
              <a:buNone/>
            </a:pPr>
            <a:endParaRPr lang="en-US" dirty="0"/>
          </a:p>
          <a:p>
            <a:pPr lvl="0" rtl="0">
              <a:spcBef>
                <a:spcPts val="0"/>
              </a:spcBef>
              <a:buNone/>
            </a:pPr>
            <a:r>
              <a:rPr lang="en-US" dirty="0" err="1"/>
              <a:t>Fluentd</a:t>
            </a:r>
            <a:r>
              <a:rPr lang="en-US" dirty="0"/>
              <a:t> </a:t>
            </a:r>
            <a:r>
              <a:rPr lang="en-US" dirty="0" err="1"/>
              <a:t>DaemonSet</a:t>
            </a:r>
            <a:r>
              <a:rPr lang="en-US" baseline="0" dirty="0"/>
              <a:t> could also directly write to Kibana.</a:t>
            </a:r>
          </a:p>
          <a:p>
            <a:pPr lvl="0" rtl="0">
              <a:spcBef>
                <a:spcPts val="0"/>
              </a:spcBef>
              <a:buNone/>
            </a:pPr>
            <a:endParaRPr lang="en-US" baseline="0" dirty="0"/>
          </a:p>
          <a:p>
            <a:pPr lvl="0" rtl="0">
              <a:spcBef>
                <a:spcPts val="0"/>
              </a:spcBef>
              <a:buNone/>
            </a:pPr>
            <a:r>
              <a:rPr lang="en-US" baseline="0" dirty="0"/>
              <a:t>Logs can also be sent to a Kafka stream for further real-time processing.</a:t>
            </a:r>
          </a:p>
          <a:p>
            <a:pPr lvl="0">
              <a:spcBef>
                <a:spcPts val="0"/>
              </a:spcBef>
              <a:buNone/>
            </a:pPr>
            <a:endParaRPr dirty="0"/>
          </a:p>
        </p:txBody>
      </p:sp>
    </p:spTree>
    <p:extLst>
      <p:ext uri="{BB962C8B-B14F-4D97-AF65-F5344CB8AC3E}">
        <p14:creationId xmlns:p14="http://schemas.microsoft.com/office/powerpoint/2010/main" val="3232433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rtl="0">
              <a:spcBef>
                <a:spcPts val="0"/>
              </a:spcBef>
              <a:buNone/>
            </a:pPr>
            <a:endParaRPr lang="en-US" dirty="0"/>
          </a:p>
          <a:p>
            <a:pPr lvl="0" rtl="0">
              <a:spcBef>
                <a:spcPts val="0"/>
              </a:spcBef>
              <a:buNone/>
            </a:pPr>
            <a:r>
              <a:rPr lang="en-US" dirty="0"/>
              <a:t>Tune the Docker logs in different manner</a:t>
            </a:r>
          </a:p>
          <a:p>
            <a:pPr lvl="0" rtl="0">
              <a:spcBef>
                <a:spcPts val="0"/>
              </a:spcBef>
              <a:buNone/>
            </a:pPr>
            <a:r>
              <a:rPr lang="en-US" dirty="0"/>
              <a:t>System logs</a:t>
            </a:r>
          </a:p>
          <a:p>
            <a:pPr lvl="0" rtl="0">
              <a:spcBef>
                <a:spcPts val="0"/>
              </a:spcBef>
              <a:buNone/>
            </a:pPr>
            <a:r>
              <a:rPr lang="en-US" dirty="0"/>
              <a:t>Docker logs</a:t>
            </a:r>
          </a:p>
          <a:p>
            <a:pPr lvl="0" rtl="0">
              <a:spcBef>
                <a:spcPts val="0"/>
              </a:spcBef>
              <a:buNone/>
            </a:pPr>
            <a:endParaRPr lang="en-US" dirty="0"/>
          </a:p>
          <a:p>
            <a:pPr lvl="0" rtl="0">
              <a:spcBef>
                <a:spcPts val="0"/>
              </a:spcBef>
              <a:buNone/>
            </a:pPr>
            <a:endParaRPr lang="en-US" baseline="0" dirty="0"/>
          </a:p>
          <a:p>
            <a:pPr lvl="0" rtl="0">
              <a:spcBef>
                <a:spcPts val="0"/>
              </a:spcBef>
              <a:buNone/>
            </a:pPr>
            <a:endParaRPr lang="en-US" baseline="0" dirty="0"/>
          </a:p>
          <a:p>
            <a:pPr lvl="0" rtl="0">
              <a:spcBef>
                <a:spcPts val="0"/>
              </a:spcBef>
              <a:buNone/>
            </a:pPr>
            <a:r>
              <a:rPr lang="en-US" baseline="0" dirty="0"/>
              <a:t>Pod has a PID</a:t>
            </a:r>
          </a:p>
          <a:p>
            <a:pPr lvl="0" rtl="0">
              <a:spcBef>
                <a:spcPts val="0"/>
              </a:spcBef>
              <a:buNone/>
            </a:pPr>
            <a:r>
              <a:rPr lang="en-US" baseline="0" dirty="0"/>
              <a:t>PID writes to STDOUT</a:t>
            </a:r>
          </a:p>
          <a:p>
            <a:pPr lvl="0" rtl="0">
              <a:spcBef>
                <a:spcPts val="0"/>
              </a:spcBef>
              <a:buNone/>
            </a:pPr>
            <a:r>
              <a:rPr lang="en-US" baseline="0" dirty="0"/>
              <a:t>Docker picks it up and dumps to file</a:t>
            </a:r>
          </a:p>
          <a:p>
            <a:pPr lvl="0" rtl="0">
              <a:spcBef>
                <a:spcPts val="0"/>
              </a:spcBef>
              <a:buNone/>
            </a:pPr>
            <a:endParaRPr lang="en-US" baseline="0" dirty="0"/>
          </a:p>
          <a:p>
            <a:pPr lvl="0" rtl="0">
              <a:spcBef>
                <a:spcPts val="0"/>
              </a:spcBef>
              <a:buNone/>
            </a:pPr>
            <a:r>
              <a:rPr lang="en-US" baseline="0" dirty="0" err="1"/>
              <a:t>Debian</a:t>
            </a:r>
            <a:r>
              <a:rPr lang="en-US" baseline="0" dirty="0"/>
              <a:t>: </a:t>
            </a:r>
            <a:r>
              <a:rPr lang="en-US" baseline="0" dirty="0" err="1"/>
              <a:t>daemon.log</a:t>
            </a:r>
            <a:endParaRPr lang="en-US" baseline="0" dirty="0"/>
          </a:p>
          <a:p>
            <a:pPr lvl="0" rtl="0">
              <a:spcBef>
                <a:spcPts val="0"/>
              </a:spcBef>
              <a:buNone/>
            </a:pPr>
            <a:endParaRPr lang="en-US" baseline="0" dirty="0"/>
          </a:p>
          <a:p>
            <a:pPr lvl="0" rtl="0">
              <a:spcBef>
                <a:spcPts val="0"/>
              </a:spcBef>
              <a:buNone/>
            </a:pPr>
            <a:r>
              <a:rPr lang="en-US" baseline="0" dirty="0"/>
              <a:t>System log (</a:t>
            </a:r>
            <a:r>
              <a:rPr lang="en-US" baseline="0" dirty="0" err="1"/>
              <a:t>systemd</a:t>
            </a:r>
            <a:r>
              <a:rPr lang="en-US" baseline="0" dirty="0"/>
              <a:t> logs): Kernel panics, messages from Docker, </a:t>
            </a:r>
            <a:r>
              <a:rPr lang="en-US" baseline="0" dirty="0" err="1"/>
              <a:t>kubelet</a:t>
            </a:r>
            <a:r>
              <a:rPr lang="en-US" baseline="0" dirty="0"/>
              <a:t>, API server</a:t>
            </a:r>
          </a:p>
          <a:p>
            <a:pPr lvl="0" rtl="0">
              <a:spcBef>
                <a:spcPts val="0"/>
              </a:spcBef>
              <a:buNone/>
            </a:pPr>
            <a:r>
              <a:rPr lang="en-US" baseline="0" dirty="0"/>
              <a:t>Why my pod is not scheduling?  - </a:t>
            </a:r>
            <a:r>
              <a:rPr lang="en-US" baseline="0" dirty="0" err="1"/>
              <a:t>Kubectl</a:t>
            </a:r>
            <a:r>
              <a:rPr lang="en-US" baseline="0" dirty="0"/>
              <a:t> events, </a:t>
            </a:r>
            <a:r>
              <a:rPr lang="en-US" baseline="0" dirty="0" err="1"/>
              <a:t>kubectl</a:t>
            </a:r>
            <a:r>
              <a:rPr lang="en-US" baseline="0" dirty="0"/>
              <a:t> describe will help</a:t>
            </a:r>
          </a:p>
          <a:p>
            <a:pPr lvl="0" rtl="0">
              <a:spcBef>
                <a:spcPts val="0"/>
              </a:spcBef>
              <a:buNone/>
            </a:pPr>
            <a:endParaRPr lang="en-US" baseline="0" dirty="0"/>
          </a:p>
          <a:p>
            <a:pPr lvl="0" rtl="0">
              <a:spcBef>
                <a:spcPts val="0"/>
              </a:spcBef>
              <a:buNone/>
            </a:pPr>
            <a:r>
              <a:rPr lang="en-US" baseline="0" dirty="0"/>
              <a:t>Basic is throw Prometheus – aggregator for events, not a long term persistent store</a:t>
            </a:r>
          </a:p>
          <a:p>
            <a:pPr lvl="0" rtl="0">
              <a:spcBef>
                <a:spcPts val="0"/>
              </a:spcBef>
              <a:buNone/>
            </a:pPr>
            <a:endParaRPr lang="en-US" baseline="0" dirty="0"/>
          </a:p>
          <a:p>
            <a:pPr lvl="0" rtl="0">
              <a:spcBef>
                <a:spcPts val="0"/>
              </a:spcBef>
              <a:buNone/>
            </a:pPr>
            <a:endParaRPr lang="en-US" baseline="0" dirty="0"/>
          </a:p>
          <a:p>
            <a:pPr lvl="0" rtl="0">
              <a:spcBef>
                <a:spcPts val="0"/>
              </a:spcBef>
              <a:buNone/>
            </a:pPr>
            <a:endParaRPr lang="en-US" baseline="0" dirty="0"/>
          </a:p>
          <a:p>
            <a:pPr lvl="0" rtl="0">
              <a:spcBef>
                <a:spcPts val="0"/>
              </a:spcBef>
              <a:buNone/>
            </a:pPr>
            <a:endParaRPr lang="en-US" dirty="0"/>
          </a:p>
        </p:txBody>
      </p:sp>
    </p:spTree>
    <p:extLst>
      <p:ext uri="{BB962C8B-B14F-4D97-AF65-F5344CB8AC3E}">
        <p14:creationId xmlns:p14="http://schemas.microsoft.com/office/powerpoint/2010/main" val="14711755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Shape 3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9" name="Shape 38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7816277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Shape 3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9" name="Shape 38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212149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Shape 4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1" name="Shape 40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8691622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Shape 4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7" name="Shape 40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8621144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Shape 4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4" name="Shape 41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1088298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 dirty="0"/>
              <a:t>Feel free to adjust all this to your org, here some more things that you can use. </a:t>
            </a:r>
            <a:br>
              <a:rPr lang="en" dirty="0"/>
            </a:br>
            <a:r>
              <a:rPr lang="en" dirty="0"/>
              <a:t/>
            </a:r>
            <a:br>
              <a:rPr lang="en" dirty="0"/>
            </a:br>
            <a:r>
              <a:rPr lang="en" dirty="0"/>
              <a:t>I’ll be happy to talk with you after the talk if you have questions. </a:t>
            </a:r>
          </a:p>
        </p:txBody>
      </p:sp>
    </p:spTree>
    <p:extLst>
      <p:ext uri="{BB962C8B-B14F-4D97-AF65-F5344CB8AC3E}">
        <p14:creationId xmlns:p14="http://schemas.microsoft.com/office/powerpoint/2010/main" val="42840846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90511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4" name="Shape 12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93233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Shape 9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979" name="Shape 979"/>
          <p:cNvSpPr txBox="1">
            <a:spLocks noGrp="1"/>
          </p:cNvSpPr>
          <p:nvPr>
            <p:ph type="body" idx="1"/>
          </p:nvPr>
        </p:nvSpPr>
        <p:spPr>
          <a:xfrm>
            <a:off x="914400" y="4343400"/>
            <a:ext cx="5029200" cy="4114800"/>
          </a:xfrm>
          <a:prstGeom prst="rect">
            <a:avLst/>
          </a:prstGeom>
          <a:noFill/>
          <a:ln>
            <a:noFill/>
          </a:ln>
        </p:spPr>
        <p:txBody>
          <a:bodyPr wrap="square" lIns="91425" tIns="45700" rIns="91425" bIns="45700" anchor="t" anchorCtr="0">
            <a:noAutofit/>
          </a:bodyPr>
          <a:lstStyle/>
          <a:p>
            <a:pPr lvl="0" rtl="0">
              <a:lnSpc>
                <a:spcPct val="100000"/>
              </a:lnSpc>
              <a:spcBef>
                <a:spcPts val="0"/>
              </a:spcBef>
              <a:buClr>
                <a:schemeClr val="dk1"/>
              </a:buClr>
              <a:buSzPct val="100000"/>
              <a:buFont typeface="Arial"/>
              <a:buNone/>
            </a:pPr>
            <a:r>
              <a:rPr lang="en" sz="1100">
                <a:solidFill>
                  <a:schemeClr val="dk1"/>
                </a:solidFill>
              </a:rPr>
              <a:t>And here is how our Fashion Store looks like!</a:t>
            </a:r>
          </a:p>
        </p:txBody>
      </p:sp>
    </p:spTree>
    <p:extLst>
      <p:ext uri="{BB962C8B-B14F-4D97-AF65-F5344CB8AC3E}">
        <p14:creationId xmlns:p14="http://schemas.microsoft.com/office/powerpoint/2010/main" val="3412322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3139001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098863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47730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3">
            <a:extLst>
              <a:ext uri="{28A0092B-C50C-407E-A947-70E740481C1C}">
                <a14:useLocalDpi xmlns:a14="http://schemas.microsoft.com/office/drawing/2010/main" val="0"/>
              </a:ext>
            </a:extLst>
          </a:blip>
          <a:srcRect l="24945" t="26956" r="25163" b="28116"/>
          <a:stretch/>
        </p:blipFill>
        <p:spPr>
          <a:xfrm>
            <a:off x="475271" y="140051"/>
            <a:ext cx="5529772" cy="2801028"/>
          </a:xfrm>
          <a:prstGeom prst="rect">
            <a:avLst/>
          </a:prstGeom>
        </p:spPr>
      </p:pic>
      <p:sp>
        <p:nvSpPr>
          <p:cNvPr id="3" name="Text Placeholder 4">
            <a:extLst>
              <a:ext uri="{FF2B5EF4-FFF2-40B4-BE49-F238E27FC236}">
                <a16:creationId xmlns:a16="http://schemas.microsoft.com/office/drawing/2014/main" xmlns="" id="{49F6179A-5542-4888-BFEA-168B63E0856C}"/>
              </a:ext>
            </a:extLst>
          </p:cNvPr>
          <p:cNvSpPr>
            <a:spLocks noGrp="1"/>
          </p:cNvSpPr>
          <p:nvPr>
            <p:ph type="body" sz="quarter" idx="11" hasCustomPrompt="1"/>
          </p:nvPr>
        </p:nvSpPr>
        <p:spPr>
          <a:xfrm>
            <a:off x="1089284" y="3771456"/>
            <a:ext cx="10035916" cy="509667"/>
          </a:xfrm>
          <a:prstGeom prst="rect">
            <a:avLst/>
          </a:prstGeom>
        </p:spPr>
        <p:txBody>
          <a:bodyPr lIns="0" tIns="0" rIns="0" bIns="0"/>
          <a:lstStyle>
            <a:lvl1pPr marL="0" indent="0">
              <a:buNone/>
              <a:defRPr sz="3200" b="0" i="0" spc="400" baseline="0">
                <a:solidFill>
                  <a:schemeClr val="bg1"/>
                </a:solidFill>
                <a:latin typeface="Arial" panose="020B0604020202020204" pitchFamily="34" charset="0"/>
                <a:ea typeface="Amazon Ember" charset="0"/>
                <a:cs typeface="Arial" panose="020B0604020202020204" pitchFamily="34"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4" name="Text Placeholder 4">
            <a:extLst>
              <a:ext uri="{FF2B5EF4-FFF2-40B4-BE49-F238E27FC236}">
                <a16:creationId xmlns:a16="http://schemas.microsoft.com/office/drawing/2014/main" xmlns="" id="{B1A03253-4EE0-401A-993E-F1403C3E5635}"/>
              </a:ext>
            </a:extLst>
          </p:cNvPr>
          <p:cNvSpPr>
            <a:spLocks noGrp="1"/>
          </p:cNvSpPr>
          <p:nvPr>
            <p:ph type="body" sz="quarter" idx="12" hasCustomPrompt="1"/>
          </p:nvPr>
        </p:nvSpPr>
        <p:spPr>
          <a:xfrm>
            <a:off x="1089287" y="4437422"/>
            <a:ext cx="10035914" cy="279817"/>
          </a:xfrm>
          <a:prstGeom prst="rect">
            <a:avLst/>
          </a:prstGeom>
        </p:spPr>
        <p:txBody>
          <a:bodyPr lIns="0" tIns="0" rIns="0" bIns="0"/>
          <a:lstStyle>
            <a:lvl1pPr marL="0" indent="0">
              <a:buNone/>
              <a:defRPr sz="1600" b="0" i="0" spc="400" baseline="0">
                <a:solidFill>
                  <a:schemeClr val="bg1"/>
                </a:solidFill>
                <a:latin typeface="Arial" panose="020B0604020202020204" pitchFamily="34" charset="0"/>
                <a:ea typeface="Amazon Ember" charset="0"/>
                <a:cs typeface="Arial" panose="020B0604020202020204" pitchFamily="34"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5" name="Text Placeholder 4">
            <a:extLst>
              <a:ext uri="{FF2B5EF4-FFF2-40B4-BE49-F238E27FC236}">
                <a16:creationId xmlns:a16="http://schemas.microsoft.com/office/drawing/2014/main" xmlns="" id="{BD049288-6858-4EE4-A3FB-E6155F7A669C}"/>
              </a:ext>
            </a:extLst>
          </p:cNvPr>
          <p:cNvSpPr>
            <a:spLocks noGrp="1"/>
          </p:cNvSpPr>
          <p:nvPr>
            <p:ph type="body" sz="quarter" idx="13" hasCustomPrompt="1"/>
          </p:nvPr>
        </p:nvSpPr>
        <p:spPr>
          <a:xfrm>
            <a:off x="1089286" y="2990568"/>
            <a:ext cx="10047524" cy="624589"/>
          </a:xfrm>
          <a:prstGeom prst="rect">
            <a:avLst/>
          </a:prstGeom>
        </p:spPr>
        <p:txBody>
          <a:bodyPr lIns="0" tIns="0" rIns="0" bIns="0" anchor="b"/>
          <a:lstStyle>
            <a:lvl1pPr marL="0" indent="0">
              <a:buNone/>
              <a:defRPr sz="1600" b="0" i="0" spc="400" baseline="0">
                <a:solidFill>
                  <a:schemeClr val="bg1"/>
                </a:solidFill>
                <a:latin typeface="Arial" panose="020B0604020202020204" pitchFamily="34" charset="0"/>
                <a:ea typeface="Amazon Ember" charset="0"/>
                <a:cs typeface="Arial" panose="020B0604020202020204" pitchFamily="34"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Tree>
    <p:extLst>
      <p:ext uri="{BB962C8B-B14F-4D97-AF65-F5344CB8AC3E}">
        <p14:creationId xmlns:p14="http://schemas.microsoft.com/office/powerpoint/2010/main" val="3932812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489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Section 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EA42BE15-FC46-4D5E-90C5-2479C524967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xmlns="" id="{871F9192-B715-463C-81FF-D87E941D7926}"/>
              </a:ext>
            </a:extLst>
          </p:cNvPr>
          <p:cNvSpPr>
            <a:spLocks noGrp="1"/>
          </p:cNvSpPr>
          <p:nvPr>
            <p:ph type="title"/>
          </p:nvPr>
        </p:nvSpPr>
        <p:spPr>
          <a:xfrm>
            <a:off x="342900" y="342900"/>
            <a:ext cx="11506200" cy="849463"/>
          </a:xfrm>
          <a:prstGeom prst="rect">
            <a:avLst/>
          </a:prstGeom>
        </p:spPr>
        <p:txBody>
          <a:bodyPr wrap="square" lIns="182880" tIns="146304" rIns="182880" bIns="146304">
            <a:spAutoFit/>
          </a:bodyPr>
          <a:lstStyle>
            <a:lvl1pPr>
              <a:defRPr sz="4000" b="0" i="0" spc="400">
                <a:solidFill>
                  <a:schemeClr val="bg1"/>
                </a:solidFill>
                <a:latin typeface="Arial" panose="020B0604020202020204" pitchFamily="34" charset="0"/>
                <a:ea typeface="Amazon Ember Light"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1821635431"/>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EA42BE15-FC46-4D5E-90C5-2479C524967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5" name="Text Placeholder 4">
            <a:extLst>
              <a:ext uri="{FF2B5EF4-FFF2-40B4-BE49-F238E27FC236}">
                <a16:creationId xmlns:a16="http://schemas.microsoft.com/office/drawing/2014/main" xmlns="" id="{9B7B3510-8819-4B02-B4E5-1C94321BC6B4}"/>
              </a:ext>
            </a:extLst>
          </p:cNvPr>
          <p:cNvSpPr>
            <a:spLocks noGrp="1"/>
          </p:cNvSpPr>
          <p:nvPr>
            <p:ph type="body" sz="quarter" idx="10" hasCustomPrompt="1"/>
          </p:nvPr>
        </p:nvSpPr>
        <p:spPr>
          <a:xfrm>
            <a:off x="1104274" y="2815491"/>
            <a:ext cx="10033626" cy="572293"/>
          </a:xfrm>
          <a:prstGeom prst="rect">
            <a:avLst/>
          </a:prstGeom>
        </p:spPr>
        <p:txBody>
          <a:bodyPr lIns="0" tIns="0" rIns="0" bIns="0"/>
          <a:lstStyle>
            <a:lvl1pPr marL="0" indent="0">
              <a:buNone/>
              <a:defRPr sz="4000" b="0" i="0" spc="400">
                <a:solidFill>
                  <a:schemeClr val="bg1"/>
                </a:solidFill>
                <a:latin typeface="Arial" panose="020B0604020202020204" pitchFamily="34" charset="0"/>
                <a:ea typeface="Amazon Ember Light" charset="0"/>
                <a:cs typeface="Arial" panose="020B0604020202020204" pitchFamily="34"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7" name="Text Placeholder 4">
            <a:extLst>
              <a:ext uri="{FF2B5EF4-FFF2-40B4-BE49-F238E27FC236}">
                <a16:creationId xmlns:a16="http://schemas.microsoft.com/office/drawing/2014/main" xmlns="" id="{0456D043-CDCB-4BB4-9E58-A2C4C62B8CB1}"/>
              </a:ext>
            </a:extLst>
          </p:cNvPr>
          <p:cNvSpPr>
            <a:spLocks noGrp="1"/>
          </p:cNvSpPr>
          <p:nvPr>
            <p:ph type="body" sz="quarter" idx="13" hasCustomPrompt="1"/>
          </p:nvPr>
        </p:nvSpPr>
        <p:spPr>
          <a:xfrm>
            <a:off x="1104275" y="2083503"/>
            <a:ext cx="10045231" cy="624589"/>
          </a:xfrm>
          <a:prstGeom prst="rect">
            <a:avLst/>
          </a:prstGeom>
        </p:spPr>
        <p:txBody>
          <a:bodyPr lIns="0" tIns="0" rIns="0" bIns="0" anchor="b"/>
          <a:lstStyle>
            <a:lvl1pPr marL="0" indent="0">
              <a:buNone/>
              <a:defRPr sz="1600" b="0" i="0" spc="400" baseline="0">
                <a:solidFill>
                  <a:schemeClr val="bg1"/>
                </a:solidFill>
                <a:latin typeface="Arial" panose="020B0604020202020204" pitchFamily="34" charset="0"/>
                <a:ea typeface="Amazon Ember" charset="0"/>
                <a:cs typeface="Arial" panose="020B0604020202020204" pitchFamily="34"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Tree>
    <p:extLst>
      <p:ext uri="{BB962C8B-B14F-4D97-AF65-F5344CB8AC3E}">
        <p14:creationId xmlns:p14="http://schemas.microsoft.com/office/powerpoint/2010/main" val="2137255529"/>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3">
            <a:extLst>
              <a:ext uri="{28A0092B-C50C-407E-A947-70E740481C1C}">
                <a14:useLocalDpi xmlns:a14="http://schemas.microsoft.com/office/drawing/2010/main" val="0"/>
              </a:ext>
            </a:extLst>
          </a:blip>
          <a:srcRect l="24945" t="26956" r="25163" b="28116"/>
          <a:stretch/>
        </p:blipFill>
        <p:spPr>
          <a:xfrm>
            <a:off x="475271" y="140051"/>
            <a:ext cx="5529772" cy="2801028"/>
          </a:xfrm>
          <a:prstGeom prst="rect">
            <a:avLst/>
          </a:prstGeom>
        </p:spPr>
      </p:pic>
    </p:spTree>
    <p:extLst>
      <p:ext uri="{BB962C8B-B14F-4D97-AF65-F5344CB8AC3E}">
        <p14:creationId xmlns:p14="http://schemas.microsoft.com/office/powerpoint/2010/main" val="5245596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D8E7798D-162F-4027-A2D0-A6021A585DC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7826" b="28116"/>
          <a:stretch/>
        </p:blipFill>
        <p:spPr>
          <a:xfrm>
            <a:off x="0" y="0"/>
            <a:ext cx="12192000" cy="1649896"/>
          </a:xfrm>
          <a:prstGeom prst="rect">
            <a:avLst/>
          </a:prstGeom>
        </p:spPr>
      </p:pic>
      <p:sp>
        <p:nvSpPr>
          <p:cNvPr id="4" name="Rectangle 3">
            <a:extLst>
              <a:ext uri="{FF2B5EF4-FFF2-40B4-BE49-F238E27FC236}">
                <a16:creationId xmlns:a16="http://schemas.microsoft.com/office/drawing/2014/main" xmlns="" id="{A273ECB6-C33E-4EDD-B27E-44EC34EB4E51}"/>
              </a:ext>
            </a:extLst>
          </p:cNvPr>
          <p:cNvSpPr/>
          <p:nvPr userDrawn="1"/>
        </p:nvSpPr>
        <p:spPr>
          <a:xfrm>
            <a:off x="0" y="1"/>
            <a:ext cx="12192000" cy="1656521"/>
          </a:xfrm>
          <a:prstGeom prst="rect">
            <a:avLst/>
          </a:prstGeom>
          <a:solidFill>
            <a:srgbClr val="19253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xmlns="" id="{B6E54309-20C1-4877-A7D8-EACA5742F6AA}"/>
              </a:ext>
            </a:extLst>
          </p:cNvPr>
          <p:cNvSpPr>
            <a:spLocks noGrp="1"/>
          </p:cNvSpPr>
          <p:nvPr>
            <p:ph type="title"/>
          </p:nvPr>
        </p:nvSpPr>
        <p:spPr>
          <a:xfrm>
            <a:off x="342900" y="350106"/>
            <a:ext cx="11506200" cy="849463"/>
          </a:xfrm>
          <a:prstGeom prst="rect">
            <a:avLst/>
          </a:prstGeom>
        </p:spPr>
        <p:txBody>
          <a:bodyPr wrap="square" lIns="182880" tIns="146304" rIns="182880" bIns="146304">
            <a:spAutoFit/>
          </a:bodyPr>
          <a:lstStyle>
            <a:lvl1pPr>
              <a:defRPr sz="4000" b="0" i="0" spc="400">
                <a:gradFill>
                  <a:gsLst>
                    <a:gs pos="69149">
                      <a:schemeClr val="bg1"/>
                    </a:gs>
                    <a:gs pos="49000">
                      <a:schemeClr val="bg1"/>
                    </a:gs>
                  </a:gsLst>
                  <a:lin ang="5400000" scaled="1"/>
                </a:gradFill>
                <a:latin typeface="Arial" panose="020B0604020202020204" pitchFamily="34" charset="0"/>
                <a:ea typeface="Amazon Ember Light"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822890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95551BFC-6E51-4DD2-B9EF-62C80F686F3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7826" b="28116"/>
          <a:stretch/>
        </p:blipFill>
        <p:spPr>
          <a:xfrm>
            <a:off x="0" y="0"/>
            <a:ext cx="12192000" cy="1649896"/>
          </a:xfrm>
          <a:prstGeom prst="rect">
            <a:avLst/>
          </a:prstGeom>
        </p:spPr>
      </p:pic>
      <p:sp>
        <p:nvSpPr>
          <p:cNvPr id="5" name="Rectangle 4">
            <a:extLst>
              <a:ext uri="{FF2B5EF4-FFF2-40B4-BE49-F238E27FC236}">
                <a16:creationId xmlns:a16="http://schemas.microsoft.com/office/drawing/2014/main" xmlns="" id="{A45C3620-EC18-4D43-8FF2-00FCB9F8F97A}"/>
              </a:ext>
            </a:extLst>
          </p:cNvPr>
          <p:cNvSpPr/>
          <p:nvPr userDrawn="1"/>
        </p:nvSpPr>
        <p:spPr>
          <a:xfrm>
            <a:off x="0" y="1"/>
            <a:ext cx="12192000" cy="1656521"/>
          </a:xfrm>
          <a:prstGeom prst="rect">
            <a:avLst/>
          </a:prstGeom>
          <a:solidFill>
            <a:srgbClr val="19253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xmlns="" id="{B6E54309-20C1-4877-A7D8-EACA5742F6AA}"/>
              </a:ext>
            </a:extLst>
          </p:cNvPr>
          <p:cNvSpPr>
            <a:spLocks noGrp="1"/>
          </p:cNvSpPr>
          <p:nvPr>
            <p:ph type="title"/>
          </p:nvPr>
        </p:nvSpPr>
        <p:spPr>
          <a:xfrm>
            <a:off x="342900" y="350106"/>
            <a:ext cx="11506200" cy="701731"/>
          </a:xfrm>
          <a:prstGeom prst="rect">
            <a:avLst/>
          </a:prstGeom>
        </p:spPr>
        <p:txBody>
          <a:bodyPr wrap="square" lIns="182880" tIns="146304" rIns="182880" bIns="0">
            <a:spAutoFit/>
          </a:bodyPr>
          <a:lstStyle>
            <a:lvl1pPr algn="l" defTabSz="914400" rtl="0" eaLnBrk="1" latinLnBrk="0" hangingPunct="1">
              <a:lnSpc>
                <a:spcPct val="90000"/>
              </a:lnSpc>
              <a:spcBef>
                <a:spcPct val="0"/>
              </a:spcBef>
              <a:buNone/>
              <a:defRPr lang="en-US" sz="4000" b="0" i="0" kern="1200" spc="400" dirty="0">
                <a:gradFill>
                  <a:gsLst>
                    <a:gs pos="69149">
                      <a:schemeClr val="bg1"/>
                    </a:gs>
                    <a:gs pos="49000">
                      <a:schemeClr val="bg1"/>
                    </a:gs>
                  </a:gsLst>
                  <a:lin ang="5400000" scaled="1"/>
                </a:gradFill>
                <a:latin typeface="Arial" panose="020B0604020202020204" pitchFamily="34" charset="0"/>
                <a:ea typeface="Amazon Ember Light" charset="0"/>
                <a:cs typeface="Arial" panose="020B0604020202020204" pitchFamily="34" charset="0"/>
              </a:defRPr>
            </a:lvl1pPr>
          </a:lstStyle>
          <a:p>
            <a:endParaRPr lang="en-US" dirty="0"/>
          </a:p>
        </p:txBody>
      </p:sp>
      <p:sp>
        <p:nvSpPr>
          <p:cNvPr id="3" name="Text Placeholder 2">
            <a:extLst>
              <a:ext uri="{FF2B5EF4-FFF2-40B4-BE49-F238E27FC236}">
                <a16:creationId xmlns:a16="http://schemas.microsoft.com/office/drawing/2014/main" xmlns="" id="{876A64FD-4A27-422E-9582-0E242368A480}"/>
              </a:ext>
            </a:extLst>
          </p:cNvPr>
          <p:cNvSpPr>
            <a:spLocks noGrp="1"/>
          </p:cNvSpPr>
          <p:nvPr>
            <p:ph type="body" sz="quarter" idx="10" hasCustomPrompt="1"/>
          </p:nvPr>
        </p:nvSpPr>
        <p:spPr>
          <a:xfrm>
            <a:off x="342900" y="1104161"/>
            <a:ext cx="11506200" cy="528638"/>
          </a:xfrm>
          <a:prstGeom prst="rect">
            <a:avLst/>
          </a:prstGeom>
        </p:spPr>
        <p:txBody>
          <a:bodyPr lIns="182880" tIns="0" rIns="182880" bIns="91440"/>
          <a:lstStyle>
            <a:lvl1pPr marL="0" indent="0">
              <a:buNone/>
              <a:defRPr sz="2400">
                <a:gradFill>
                  <a:gsLst>
                    <a:gs pos="57447">
                      <a:schemeClr val="accent1"/>
                    </a:gs>
                    <a:gs pos="32000">
                      <a:schemeClr val="accent1"/>
                    </a:gs>
                  </a:gsLst>
                  <a:lin ang="5400000" scaled="1"/>
                </a:gradFill>
                <a:latin typeface="Arial" panose="020B0604020202020204" pitchFamily="34" charset="0"/>
                <a:ea typeface="Amazon Ember" panose="020B0603020204020204" pitchFamily="34" charset="0"/>
                <a:cs typeface="Arial" panose="020B0604020202020204" pitchFamily="34" charset="0"/>
              </a:defRPr>
            </a:lvl1pPr>
          </a:lstStyle>
          <a:p>
            <a:pPr lvl="0"/>
            <a:r>
              <a:rPr lang="en-US" dirty="0"/>
              <a:t>Subtitle</a:t>
            </a:r>
          </a:p>
        </p:txBody>
      </p:sp>
    </p:spTree>
    <p:extLst>
      <p:ext uri="{BB962C8B-B14F-4D97-AF65-F5344CB8AC3E}">
        <p14:creationId xmlns:p14="http://schemas.microsoft.com/office/powerpoint/2010/main" val="3428367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1F31DCD5-4C2A-4F4A-8CE5-5061F6ABA8E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7826" b="28116"/>
          <a:stretch/>
        </p:blipFill>
        <p:spPr>
          <a:xfrm>
            <a:off x="0" y="0"/>
            <a:ext cx="12192000" cy="1649896"/>
          </a:xfrm>
          <a:prstGeom prst="rect">
            <a:avLst/>
          </a:prstGeom>
        </p:spPr>
      </p:pic>
      <p:sp>
        <p:nvSpPr>
          <p:cNvPr id="6" name="Rectangle 5">
            <a:extLst>
              <a:ext uri="{FF2B5EF4-FFF2-40B4-BE49-F238E27FC236}">
                <a16:creationId xmlns:a16="http://schemas.microsoft.com/office/drawing/2014/main" xmlns="" id="{A851A0B0-A2D8-470A-9BB1-8398C3108566}"/>
              </a:ext>
            </a:extLst>
          </p:cNvPr>
          <p:cNvSpPr/>
          <p:nvPr userDrawn="1"/>
        </p:nvSpPr>
        <p:spPr>
          <a:xfrm>
            <a:off x="0" y="1"/>
            <a:ext cx="12192000" cy="1656521"/>
          </a:xfrm>
          <a:prstGeom prst="rect">
            <a:avLst/>
          </a:prstGeom>
          <a:solidFill>
            <a:srgbClr val="19253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xmlns="" id="{96C14EDF-0ADE-4D6A-B4E8-C2825FD49B8E}"/>
              </a:ext>
            </a:extLst>
          </p:cNvPr>
          <p:cNvSpPr>
            <a:spLocks noGrp="1"/>
          </p:cNvSpPr>
          <p:nvPr>
            <p:ph type="title" hasCustomPrompt="1"/>
          </p:nvPr>
        </p:nvSpPr>
        <p:spPr>
          <a:xfrm>
            <a:off x="342901" y="356491"/>
            <a:ext cx="11506200" cy="849463"/>
          </a:xfrm>
          <a:prstGeom prst="rect">
            <a:avLst/>
          </a:prstGeom>
        </p:spPr>
        <p:txBody>
          <a:bodyPr wrap="square" lIns="182880" tIns="146304" rIns="182880" bIns="146304">
            <a:spAutoFit/>
          </a:bodyPr>
          <a:lstStyle>
            <a:lvl1pPr algn="l" defTabSz="914400" rtl="0" eaLnBrk="1" latinLnBrk="0" hangingPunct="1">
              <a:lnSpc>
                <a:spcPct val="90000"/>
              </a:lnSpc>
              <a:spcBef>
                <a:spcPct val="0"/>
              </a:spcBef>
              <a:buNone/>
              <a:defRPr lang="en-US" sz="4000" b="0" i="0" kern="1200" spc="400" dirty="0">
                <a:gradFill>
                  <a:gsLst>
                    <a:gs pos="69149">
                      <a:schemeClr val="bg1"/>
                    </a:gs>
                    <a:gs pos="49000">
                      <a:schemeClr val="bg1"/>
                    </a:gs>
                  </a:gsLst>
                  <a:lin ang="5400000" scaled="1"/>
                </a:gradFill>
                <a:latin typeface="Arial" panose="020B0604020202020204" pitchFamily="34" charset="0"/>
                <a:ea typeface="Amazon Ember Light" charset="0"/>
                <a:cs typeface="Arial" panose="020B0604020202020204" pitchFamily="34" charset="0"/>
              </a:defRPr>
            </a:lvl1pPr>
          </a:lstStyle>
          <a:p>
            <a:r>
              <a:rPr lang="en-US" dirty="0"/>
              <a:t>CLICK TO EDIT MASTER TITLE STYLE</a:t>
            </a:r>
          </a:p>
        </p:txBody>
      </p:sp>
      <p:sp>
        <p:nvSpPr>
          <p:cNvPr id="7" name="Content Placeholder 6">
            <a:extLst>
              <a:ext uri="{FF2B5EF4-FFF2-40B4-BE49-F238E27FC236}">
                <a16:creationId xmlns:a16="http://schemas.microsoft.com/office/drawing/2014/main" xmlns="" id="{21E9D7C5-AC62-42F8-8235-F810C204A313}"/>
              </a:ext>
            </a:extLst>
          </p:cNvPr>
          <p:cNvSpPr>
            <a:spLocks noGrp="1"/>
          </p:cNvSpPr>
          <p:nvPr>
            <p:ph sz="quarter" idx="10" hasCustomPrompt="1"/>
          </p:nvPr>
        </p:nvSpPr>
        <p:spPr>
          <a:xfrm>
            <a:off x="342901" y="1825052"/>
            <a:ext cx="11506200" cy="4309729"/>
          </a:xfrm>
          <a:prstGeom prst="rect">
            <a:avLst/>
          </a:prstGeom>
        </p:spPr>
        <p:txBody>
          <a:bodyPr lIns="182880" tIns="146304" rIns="182880" bIns="146304"/>
          <a:lstStyle>
            <a:lvl1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2pPr>
            <a:lvl3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3pPr>
            <a:lvl4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4pPr>
            <a:lvl5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525837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ub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xmlns="" id="{7A65B087-A966-4736-A969-A3DD2F6EACA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7826" b="28116"/>
          <a:stretch/>
        </p:blipFill>
        <p:spPr>
          <a:xfrm>
            <a:off x="0" y="0"/>
            <a:ext cx="12192000" cy="1649896"/>
          </a:xfrm>
          <a:prstGeom prst="rect">
            <a:avLst/>
          </a:prstGeom>
        </p:spPr>
      </p:pic>
      <p:sp>
        <p:nvSpPr>
          <p:cNvPr id="9" name="Rectangle 8">
            <a:extLst>
              <a:ext uri="{FF2B5EF4-FFF2-40B4-BE49-F238E27FC236}">
                <a16:creationId xmlns:a16="http://schemas.microsoft.com/office/drawing/2014/main" xmlns="" id="{8214643E-E0D8-470B-89F3-1CB266C5D504}"/>
              </a:ext>
            </a:extLst>
          </p:cNvPr>
          <p:cNvSpPr/>
          <p:nvPr userDrawn="1"/>
        </p:nvSpPr>
        <p:spPr>
          <a:xfrm>
            <a:off x="0" y="1"/>
            <a:ext cx="12192000" cy="1656521"/>
          </a:xfrm>
          <a:prstGeom prst="rect">
            <a:avLst/>
          </a:prstGeom>
          <a:solidFill>
            <a:srgbClr val="19253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xmlns="" id="{21E9D7C5-AC62-42F8-8235-F810C204A313}"/>
              </a:ext>
            </a:extLst>
          </p:cNvPr>
          <p:cNvSpPr>
            <a:spLocks noGrp="1"/>
          </p:cNvSpPr>
          <p:nvPr>
            <p:ph sz="quarter" idx="10" hasCustomPrompt="1"/>
          </p:nvPr>
        </p:nvSpPr>
        <p:spPr>
          <a:xfrm>
            <a:off x="342901" y="1948543"/>
            <a:ext cx="11506200" cy="4309729"/>
          </a:xfrm>
          <a:prstGeom prst="rect">
            <a:avLst/>
          </a:prstGeom>
        </p:spPr>
        <p:txBody>
          <a:bodyPr lIns="182880" tIns="146304" rIns="182880" bIns="146304"/>
          <a:lstStyle>
            <a:lvl1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2pPr>
            <a:lvl3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3pPr>
            <a:lvl4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4pPr>
            <a:lvl5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a:extLst>
              <a:ext uri="{FF2B5EF4-FFF2-40B4-BE49-F238E27FC236}">
                <a16:creationId xmlns:a16="http://schemas.microsoft.com/office/drawing/2014/main" xmlns="" id="{A29937D6-AA1F-4F35-B9DA-20A8B4381933}"/>
              </a:ext>
            </a:extLst>
          </p:cNvPr>
          <p:cNvSpPr>
            <a:spLocks noGrp="1"/>
          </p:cNvSpPr>
          <p:nvPr>
            <p:ph type="title"/>
          </p:nvPr>
        </p:nvSpPr>
        <p:spPr>
          <a:xfrm>
            <a:off x="342900" y="350106"/>
            <a:ext cx="11506200" cy="701731"/>
          </a:xfrm>
          <a:prstGeom prst="rect">
            <a:avLst/>
          </a:prstGeom>
        </p:spPr>
        <p:txBody>
          <a:bodyPr wrap="square" lIns="182880" tIns="146304" rIns="182880" bIns="0">
            <a:spAutoFit/>
          </a:bodyPr>
          <a:lstStyle>
            <a:lvl1pPr algn="l" defTabSz="914400" rtl="0" eaLnBrk="1" latinLnBrk="0" hangingPunct="1">
              <a:lnSpc>
                <a:spcPct val="90000"/>
              </a:lnSpc>
              <a:spcBef>
                <a:spcPct val="0"/>
              </a:spcBef>
              <a:buNone/>
              <a:defRPr lang="en-US" sz="4000" b="0" i="0" kern="1200" spc="400" dirty="0">
                <a:gradFill>
                  <a:gsLst>
                    <a:gs pos="69149">
                      <a:schemeClr val="bg1"/>
                    </a:gs>
                    <a:gs pos="49000">
                      <a:schemeClr val="bg1"/>
                    </a:gs>
                  </a:gsLst>
                  <a:lin ang="5400000" scaled="1"/>
                </a:gradFill>
                <a:latin typeface="Arial" panose="020B0604020202020204" pitchFamily="34" charset="0"/>
                <a:ea typeface="Amazon Ember Light" charset="0"/>
                <a:cs typeface="Arial" panose="020B0604020202020204" pitchFamily="34" charset="0"/>
              </a:defRPr>
            </a:lvl1pPr>
          </a:lstStyle>
          <a:p>
            <a:endParaRPr lang="en-US" dirty="0"/>
          </a:p>
        </p:txBody>
      </p:sp>
      <p:sp>
        <p:nvSpPr>
          <p:cNvPr id="6" name="Text Placeholder 2">
            <a:extLst>
              <a:ext uri="{FF2B5EF4-FFF2-40B4-BE49-F238E27FC236}">
                <a16:creationId xmlns:a16="http://schemas.microsoft.com/office/drawing/2014/main" xmlns="" id="{6576D974-66A3-4E90-BDE3-899E2B1FEAF0}"/>
              </a:ext>
            </a:extLst>
          </p:cNvPr>
          <p:cNvSpPr>
            <a:spLocks noGrp="1"/>
          </p:cNvSpPr>
          <p:nvPr>
            <p:ph type="body" sz="quarter" idx="11" hasCustomPrompt="1"/>
          </p:nvPr>
        </p:nvSpPr>
        <p:spPr>
          <a:xfrm>
            <a:off x="342900" y="1105708"/>
            <a:ext cx="11506200" cy="528638"/>
          </a:xfrm>
          <a:prstGeom prst="rect">
            <a:avLst/>
          </a:prstGeom>
        </p:spPr>
        <p:txBody>
          <a:bodyPr lIns="182880" tIns="0" rIns="182880" bIns="91440"/>
          <a:lstStyle>
            <a:lvl1pPr marL="0" indent="0">
              <a:buNone/>
              <a:defRPr sz="2400">
                <a:gradFill>
                  <a:gsLst>
                    <a:gs pos="57447">
                      <a:schemeClr val="accent1"/>
                    </a:gs>
                    <a:gs pos="32000">
                      <a:schemeClr val="accent1"/>
                    </a:gs>
                  </a:gsLst>
                  <a:lin ang="5400000" scaled="1"/>
                </a:gradFill>
                <a:latin typeface="Arial" panose="020B0604020202020204" pitchFamily="34" charset="0"/>
                <a:ea typeface="Amazon Ember" panose="020B0603020204020204" pitchFamily="34" charset="0"/>
                <a:cs typeface="Arial" panose="020B0604020202020204" pitchFamily="34" charset="0"/>
              </a:defRPr>
            </a:lvl1pPr>
          </a:lstStyle>
          <a:p>
            <a:pPr lvl="0"/>
            <a:r>
              <a:rPr lang="en-US" dirty="0"/>
              <a:t>Subtitle</a:t>
            </a:r>
          </a:p>
        </p:txBody>
      </p:sp>
    </p:spTree>
    <p:extLst>
      <p:ext uri="{BB962C8B-B14F-4D97-AF65-F5344CB8AC3E}">
        <p14:creationId xmlns:p14="http://schemas.microsoft.com/office/powerpoint/2010/main" val="2302993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AC1D14B3-63BA-491F-8950-A3519EA282D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7826" b="28116"/>
          <a:stretch/>
        </p:blipFill>
        <p:spPr>
          <a:xfrm>
            <a:off x="0" y="0"/>
            <a:ext cx="12192000" cy="1649896"/>
          </a:xfrm>
          <a:prstGeom prst="rect">
            <a:avLst/>
          </a:prstGeom>
        </p:spPr>
      </p:pic>
      <p:sp>
        <p:nvSpPr>
          <p:cNvPr id="8" name="Rectangle 7">
            <a:extLst>
              <a:ext uri="{FF2B5EF4-FFF2-40B4-BE49-F238E27FC236}">
                <a16:creationId xmlns:a16="http://schemas.microsoft.com/office/drawing/2014/main" xmlns="" id="{52FD961C-AF49-4ABA-A301-6223DF81D800}"/>
              </a:ext>
            </a:extLst>
          </p:cNvPr>
          <p:cNvSpPr/>
          <p:nvPr userDrawn="1"/>
        </p:nvSpPr>
        <p:spPr>
          <a:xfrm>
            <a:off x="0" y="1"/>
            <a:ext cx="12192000" cy="1656521"/>
          </a:xfrm>
          <a:prstGeom prst="rect">
            <a:avLst/>
          </a:prstGeom>
          <a:solidFill>
            <a:srgbClr val="19253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6">
            <a:extLst>
              <a:ext uri="{FF2B5EF4-FFF2-40B4-BE49-F238E27FC236}">
                <a16:creationId xmlns:a16="http://schemas.microsoft.com/office/drawing/2014/main" xmlns="" id="{B8A0A7AD-DF12-4E5D-85BB-C8F478992351}"/>
              </a:ext>
            </a:extLst>
          </p:cNvPr>
          <p:cNvSpPr>
            <a:spLocks noGrp="1"/>
          </p:cNvSpPr>
          <p:nvPr>
            <p:ph sz="quarter" idx="10" hasCustomPrompt="1"/>
          </p:nvPr>
        </p:nvSpPr>
        <p:spPr>
          <a:xfrm>
            <a:off x="342900" y="1811982"/>
            <a:ext cx="5638175" cy="4303776"/>
          </a:xfrm>
          <a:prstGeom prst="rect">
            <a:avLst/>
          </a:prstGeom>
        </p:spPr>
        <p:txBody>
          <a:bodyPr lIns="182880" tIns="146304" rIns="182880" bIns="146304"/>
          <a:lstStyle>
            <a:lvl1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2pPr>
            <a:lvl3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3pPr>
            <a:lvl4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4pPr>
            <a:lvl5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6">
            <a:extLst>
              <a:ext uri="{FF2B5EF4-FFF2-40B4-BE49-F238E27FC236}">
                <a16:creationId xmlns:a16="http://schemas.microsoft.com/office/drawing/2014/main" xmlns="" id="{F13260C6-0BB2-4375-BCA1-79D81CA84382}"/>
              </a:ext>
            </a:extLst>
          </p:cNvPr>
          <p:cNvSpPr>
            <a:spLocks noGrp="1"/>
          </p:cNvSpPr>
          <p:nvPr>
            <p:ph sz="quarter" idx="11" hasCustomPrompt="1"/>
          </p:nvPr>
        </p:nvSpPr>
        <p:spPr>
          <a:xfrm>
            <a:off x="6225741" y="1811982"/>
            <a:ext cx="5623359" cy="4309447"/>
          </a:xfrm>
          <a:prstGeom prst="rect">
            <a:avLst/>
          </a:prstGeom>
        </p:spPr>
        <p:txBody>
          <a:bodyPr lIns="182880" tIns="146304" rIns="182880" bIns="146304"/>
          <a:lstStyle>
            <a:lvl1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2pPr>
            <a:lvl3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3pPr>
            <a:lvl4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4pPr>
            <a:lvl5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a:extLst>
              <a:ext uri="{FF2B5EF4-FFF2-40B4-BE49-F238E27FC236}">
                <a16:creationId xmlns:a16="http://schemas.microsoft.com/office/drawing/2014/main" xmlns="" id="{EF5C1876-80BA-43C6-9CB0-F85B5E2EA000}"/>
              </a:ext>
            </a:extLst>
          </p:cNvPr>
          <p:cNvSpPr>
            <a:spLocks noGrp="1"/>
          </p:cNvSpPr>
          <p:nvPr>
            <p:ph type="title" hasCustomPrompt="1"/>
          </p:nvPr>
        </p:nvSpPr>
        <p:spPr>
          <a:xfrm>
            <a:off x="342901" y="371482"/>
            <a:ext cx="11506200" cy="849463"/>
          </a:xfrm>
          <a:prstGeom prst="rect">
            <a:avLst/>
          </a:prstGeom>
        </p:spPr>
        <p:txBody>
          <a:bodyPr wrap="square" lIns="182880" tIns="146304" rIns="182880" bIns="146304">
            <a:spAutoFit/>
          </a:bodyPr>
          <a:lstStyle>
            <a:lvl1pPr algn="l" defTabSz="914400" rtl="0" eaLnBrk="1" latinLnBrk="0" hangingPunct="1">
              <a:lnSpc>
                <a:spcPct val="90000"/>
              </a:lnSpc>
              <a:spcBef>
                <a:spcPct val="0"/>
              </a:spcBef>
              <a:buNone/>
              <a:defRPr lang="en-US" sz="4000" b="0" i="0" kern="1200" spc="400" dirty="0">
                <a:gradFill>
                  <a:gsLst>
                    <a:gs pos="69149">
                      <a:schemeClr val="bg1"/>
                    </a:gs>
                    <a:gs pos="49000">
                      <a:schemeClr val="bg1"/>
                    </a:gs>
                  </a:gsLst>
                  <a:lin ang="5400000" scaled="1"/>
                </a:gradFill>
                <a:latin typeface="Arial" panose="020B0604020202020204" pitchFamily="34" charset="0"/>
                <a:ea typeface="Amazon Ember Light"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4168473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F6E4D6DA-1437-4355-BC74-F20AAB32B33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7826" b="28116"/>
          <a:stretch/>
        </p:blipFill>
        <p:spPr>
          <a:xfrm>
            <a:off x="0" y="0"/>
            <a:ext cx="12192000" cy="1649896"/>
          </a:xfrm>
          <a:prstGeom prst="rect">
            <a:avLst/>
          </a:prstGeom>
        </p:spPr>
      </p:pic>
      <p:sp>
        <p:nvSpPr>
          <p:cNvPr id="8" name="Rectangle 7">
            <a:extLst>
              <a:ext uri="{FF2B5EF4-FFF2-40B4-BE49-F238E27FC236}">
                <a16:creationId xmlns:a16="http://schemas.microsoft.com/office/drawing/2014/main" xmlns="" id="{5509AD6A-FEF7-44A9-A7C5-C42BA5520394}"/>
              </a:ext>
            </a:extLst>
          </p:cNvPr>
          <p:cNvSpPr/>
          <p:nvPr userDrawn="1"/>
        </p:nvSpPr>
        <p:spPr>
          <a:xfrm>
            <a:off x="0" y="1"/>
            <a:ext cx="12192000" cy="1656521"/>
          </a:xfrm>
          <a:prstGeom prst="rect">
            <a:avLst/>
          </a:prstGeom>
          <a:solidFill>
            <a:srgbClr val="19253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xmlns="" id="{FBA71C4A-1824-4398-BD9A-92125E74AD8C}"/>
              </a:ext>
            </a:extLst>
          </p:cNvPr>
          <p:cNvSpPr>
            <a:spLocks noGrp="1"/>
          </p:cNvSpPr>
          <p:nvPr>
            <p:ph sz="quarter" idx="10" hasCustomPrompt="1"/>
          </p:nvPr>
        </p:nvSpPr>
        <p:spPr>
          <a:xfrm>
            <a:off x="342900" y="1802029"/>
            <a:ext cx="3657600" cy="4310081"/>
          </a:xfrm>
          <a:prstGeom prst="rect">
            <a:avLst/>
          </a:prstGeom>
        </p:spPr>
        <p:txBody>
          <a:bodyPr lIns="182880" tIns="146304" rIns="182880" bIns="146304"/>
          <a:lstStyle>
            <a:lvl1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2pPr>
            <a:lvl3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3pPr>
            <a:lvl4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4pPr>
            <a:lvl5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6">
            <a:extLst>
              <a:ext uri="{FF2B5EF4-FFF2-40B4-BE49-F238E27FC236}">
                <a16:creationId xmlns:a16="http://schemas.microsoft.com/office/drawing/2014/main" xmlns="" id="{075A8C07-1ECB-4CCF-B715-0E3846A828F1}"/>
              </a:ext>
            </a:extLst>
          </p:cNvPr>
          <p:cNvSpPr>
            <a:spLocks noGrp="1"/>
          </p:cNvSpPr>
          <p:nvPr>
            <p:ph sz="quarter" idx="11" hasCustomPrompt="1"/>
          </p:nvPr>
        </p:nvSpPr>
        <p:spPr>
          <a:xfrm>
            <a:off x="4250710" y="1802029"/>
            <a:ext cx="3657600" cy="4310081"/>
          </a:xfrm>
          <a:prstGeom prst="rect">
            <a:avLst/>
          </a:prstGeom>
        </p:spPr>
        <p:txBody>
          <a:bodyPr lIns="182880" tIns="146304" rIns="182880" bIns="146304"/>
          <a:lstStyle>
            <a:lvl1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2pPr>
            <a:lvl3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3pPr>
            <a:lvl4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4pPr>
            <a:lvl5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a:extLst>
              <a:ext uri="{FF2B5EF4-FFF2-40B4-BE49-F238E27FC236}">
                <a16:creationId xmlns:a16="http://schemas.microsoft.com/office/drawing/2014/main" xmlns="" id="{6F2636BE-2207-498F-AEEF-ADC93164E6D8}"/>
              </a:ext>
            </a:extLst>
          </p:cNvPr>
          <p:cNvSpPr>
            <a:spLocks noGrp="1"/>
          </p:cNvSpPr>
          <p:nvPr>
            <p:ph sz="quarter" idx="12" hasCustomPrompt="1"/>
          </p:nvPr>
        </p:nvSpPr>
        <p:spPr>
          <a:xfrm>
            <a:off x="8158521" y="1802029"/>
            <a:ext cx="3657600" cy="4310081"/>
          </a:xfrm>
          <a:prstGeom prst="rect">
            <a:avLst/>
          </a:prstGeom>
        </p:spPr>
        <p:txBody>
          <a:bodyPr lIns="182880" tIns="146304" rIns="182880" bIns="146304"/>
          <a:lstStyle>
            <a:lvl1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2pPr>
            <a:lvl3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3pPr>
            <a:lvl4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4pPr>
            <a:lvl5pPr>
              <a:defRPr sz="18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a:extLst>
              <a:ext uri="{FF2B5EF4-FFF2-40B4-BE49-F238E27FC236}">
                <a16:creationId xmlns:a16="http://schemas.microsoft.com/office/drawing/2014/main" xmlns="" id="{FF97D4E6-E5C6-4071-AA34-4778A5ACFA32}"/>
              </a:ext>
            </a:extLst>
          </p:cNvPr>
          <p:cNvSpPr>
            <a:spLocks noGrp="1"/>
          </p:cNvSpPr>
          <p:nvPr>
            <p:ph type="title" hasCustomPrompt="1"/>
          </p:nvPr>
        </p:nvSpPr>
        <p:spPr>
          <a:xfrm>
            <a:off x="342901" y="342900"/>
            <a:ext cx="11506200" cy="849463"/>
          </a:xfrm>
          <a:prstGeom prst="rect">
            <a:avLst/>
          </a:prstGeom>
        </p:spPr>
        <p:txBody>
          <a:bodyPr wrap="square" lIns="182880" tIns="146304" rIns="182880" bIns="146304">
            <a:spAutoFit/>
          </a:bodyPr>
          <a:lstStyle>
            <a:lvl1pPr algn="l" defTabSz="914400" rtl="0" eaLnBrk="1" latinLnBrk="0" hangingPunct="1">
              <a:lnSpc>
                <a:spcPct val="90000"/>
              </a:lnSpc>
              <a:spcBef>
                <a:spcPct val="0"/>
              </a:spcBef>
              <a:buNone/>
              <a:defRPr lang="en-US" sz="4000" b="0" i="0" kern="1200" spc="400" dirty="0">
                <a:gradFill>
                  <a:gsLst>
                    <a:gs pos="69149">
                      <a:schemeClr val="bg1"/>
                    </a:gs>
                    <a:gs pos="49000">
                      <a:schemeClr val="bg1"/>
                    </a:gs>
                  </a:gsLst>
                  <a:lin ang="5400000" scaled="1"/>
                </a:gradFill>
                <a:latin typeface="Arial" panose="020B0604020202020204" pitchFamily="34" charset="0"/>
                <a:ea typeface="Amazon Ember Light"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3835335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xmlns="" id="{DF7E0031-E6FE-41BF-9375-E5EAE440C36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7826" b="28116"/>
          <a:stretch/>
        </p:blipFill>
        <p:spPr>
          <a:xfrm>
            <a:off x="0" y="0"/>
            <a:ext cx="12192000" cy="1649896"/>
          </a:xfrm>
          <a:prstGeom prst="rect">
            <a:avLst/>
          </a:prstGeom>
        </p:spPr>
      </p:pic>
      <p:sp>
        <p:nvSpPr>
          <p:cNvPr id="18" name="Rectangle 17">
            <a:extLst>
              <a:ext uri="{FF2B5EF4-FFF2-40B4-BE49-F238E27FC236}">
                <a16:creationId xmlns:a16="http://schemas.microsoft.com/office/drawing/2014/main" xmlns="" id="{21416F92-40F6-4C3A-B88E-76FAD3489CC2}"/>
              </a:ext>
            </a:extLst>
          </p:cNvPr>
          <p:cNvSpPr/>
          <p:nvPr userDrawn="1"/>
        </p:nvSpPr>
        <p:spPr>
          <a:xfrm>
            <a:off x="0" y="1"/>
            <a:ext cx="12192000" cy="1656521"/>
          </a:xfrm>
          <a:prstGeom prst="rect">
            <a:avLst/>
          </a:prstGeom>
          <a:solidFill>
            <a:srgbClr val="19253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6">
            <a:extLst>
              <a:ext uri="{FF2B5EF4-FFF2-40B4-BE49-F238E27FC236}">
                <a16:creationId xmlns:a16="http://schemas.microsoft.com/office/drawing/2014/main" xmlns="" id="{88F45F8F-5637-469B-90AB-13B6A55B1FA9}"/>
              </a:ext>
            </a:extLst>
          </p:cNvPr>
          <p:cNvSpPr>
            <a:spLocks noGrp="1"/>
          </p:cNvSpPr>
          <p:nvPr>
            <p:ph sz="quarter" idx="10" hasCustomPrompt="1"/>
          </p:nvPr>
        </p:nvSpPr>
        <p:spPr>
          <a:xfrm>
            <a:off x="490538" y="4815131"/>
            <a:ext cx="2595092" cy="399011"/>
          </a:xfrm>
          <a:prstGeom prst="rect">
            <a:avLst/>
          </a:prstGeom>
        </p:spPr>
        <p:txBody>
          <a:bodyPr lIns="182880" tIns="146304" rIns="182880" bIns="146304"/>
          <a:lstStyle>
            <a:lvl1pPr marL="0" indent="0">
              <a:buNone/>
              <a:defRPr sz="16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600" b="0" i="0" spc="67" baseline="0">
                <a:latin typeface="Roboto Condensed" charset="0"/>
                <a:ea typeface="Roboto Condensed" charset="0"/>
                <a:cs typeface="Roboto Condensed" charset="0"/>
              </a:defRPr>
            </a:lvl2pPr>
            <a:lvl3pPr>
              <a:defRPr sz="1600" b="0" i="0" spc="67" baseline="0">
                <a:latin typeface="Roboto Condensed" charset="0"/>
                <a:ea typeface="Roboto Condensed" charset="0"/>
                <a:cs typeface="Roboto Condensed" charset="0"/>
              </a:defRPr>
            </a:lvl3pPr>
            <a:lvl4pPr>
              <a:defRPr sz="1600" b="0" i="0" spc="67" baseline="0">
                <a:latin typeface="Roboto Condensed" charset="0"/>
                <a:ea typeface="Roboto Condensed" charset="0"/>
                <a:cs typeface="Roboto Condensed" charset="0"/>
              </a:defRPr>
            </a:lvl4pPr>
            <a:lvl5pPr>
              <a:defRPr sz="1600" b="0" i="0" spc="67" baseline="0">
                <a:latin typeface="Roboto Condensed" charset="0"/>
                <a:ea typeface="Roboto Condensed" charset="0"/>
                <a:cs typeface="Roboto Condensed" charset="0"/>
              </a:defRPr>
            </a:lvl5pPr>
          </a:lstStyle>
          <a:p>
            <a:pPr lvl="0"/>
            <a:r>
              <a:rPr lang="en-US" dirty="0"/>
              <a:t>CLICK TO EDIT MASTER TEXT STYLES</a:t>
            </a:r>
          </a:p>
        </p:txBody>
      </p:sp>
      <p:sp>
        <p:nvSpPr>
          <p:cNvPr id="8" name="Content Placeholder 6">
            <a:extLst>
              <a:ext uri="{FF2B5EF4-FFF2-40B4-BE49-F238E27FC236}">
                <a16:creationId xmlns:a16="http://schemas.microsoft.com/office/drawing/2014/main" xmlns="" id="{E7E6F382-BAD4-4746-82DF-EFA3B452D04A}"/>
              </a:ext>
            </a:extLst>
          </p:cNvPr>
          <p:cNvSpPr>
            <a:spLocks noGrp="1"/>
          </p:cNvSpPr>
          <p:nvPr>
            <p:ph sz="quarter" idx="11" hasCustomPrompt="1"/>
          </p:nvPr>
        </p:nvSpPr>
        <p:spPr>
          <a:xfrm>
            <a:off x="3350140" y="4815131"/>
            <a:ext cx="2596896" cy="399011"/>
          </a:xfrm>
          <a:prstGeom prst="rect">
            <a:avLst/>
          </a:prstGeom>
        </p:spPr>
        <p:txBody>
          <a:bodyPr lIns="182880" tIns="146304" rIns="182880" bIns="146304"/>
          <a:lstStyle>
            <a:lvl1pPr marL="0" indent="0">
              <a:buNone/>
              <a:defRPr sz="16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600" b="0" i="0" spc="67" baseline="0">
                <a:latin typeface="Roboto Condensed" charset="0"/>
                <a:ea typeface="Roboto Condensed" charset="0"/>
                <a:cs typeface="Roboto Condensed" charset="0"/>
              </a:defRPr>
            </a:lvl2pPr>
            <a:lvl3pPr>
              <a:defRPr sz="1600" b="0" i="0" spc="67" baseline="0">
                <a:latin typeface="Roboto Condensed" charset="0"/>
                <a:ea typeface="Roboto Condensed" charset="0"/>
                <a:cs typeface="Roboto Condensed" charset="0"/>
              </a:defRPr>
            </a:lvl3pPr>
            <a:lvl4pPr>
              <a:defRPr sz="1600" b="0" i="0" spc="67" baseline="0">
                <a:latin typeface="Roboto Condensed" charset="0"/>
                <a:ea typeface="Roboto Condensed" charset="0"/>
                <a:cs typeface="Roboto Condensed" charset="0"/>
              </a:defRPr>
            </a:lvl4pPr>
            <a:lvl5pPr>
              <a:defRPr sz="1600" b="0" i="0" spc="67" baseline="0">
                <a:latin typeface="Roboto Condensed" charset="0"/>
                <a:ea typeface="Roboto Condensed" charset="0"/>
                <a:cs typeface="Roboto Condensed" charset="0"/>
              </a:defRPr>
            </a:lvl5pPr>
          </a:lstStyle>
          <a:p>
            <a:pPr lvl="0"/>
            <a:r>
              <a:rPr lang="en-US" dirty="0"/>
              <a:t>CLICK TO EDIT MASTER TEXT STYLES</a:t>
            </a:r>
          </a:p>
        </p:txBody>
      </p:sp>
      <p:sp>
        <p:nvSpPr>
          <p:cNvPr id="12" name="Content Placeholder 6">
            <a:extLst>
              <a:ext uri="{FF2B5EF4-FFF2-40B4-BE49-F238E27FC236}">
                <a16:creationId xmlns:a16="http://schemas.microsoft.com/office/drawing/2014/main" xmlns="" id="{A0F2EFF9-0981-4915-8B19-B4F896BC69DA}"/>
              </a:ext>
            </a:extLst>
          </p:cNvPr>
          <p:cNvSpPr>
            <a:spLocks noGrp="1"/>
          </p:cNvSpPr>
          <p:nvPr>
            <p:ph sz="quarter" idx="12" hasCustomPrompt="1"/>
          </p:nvPr>
        </p:nvSpPr>
        <p:spPr>
          <a:xfrm>
            <a:off x="6211547" y="4815131"/>
            <a:ext cx="2596896" cy="399011"/>
          </a:xfrm>
          <a:prstGeom prst="rect">
            <a:avLst/>
          </a:prstGeom>
        </p:spPr>
        <p:txBody>
          <a:bodyPr lIns="182880" tIns="146304" rIns="182880" bIns="146304"/>
          <a:lstStyle>
            <a:lvl1pPr marL="0" indent="0">
              <a:buNone/>
              <a:defRPr sz="16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600" b="0" i="0" spc="67" baseline="0">
                <a:latin typeface="Roboto Condensed" charset="0"/>
                <a:ea typeface="Roboto Condensed" charset="0"/>
                <a:cs typeface="Roboto Condensed" charset="0"/>
              </a:defRPr>
            </a:lvl2pPr>
            <a:lvl3pPr>
              <a:defRPr sz="1600" b="0" i="0" spc="67" baseline="0">
                <a:latin typeface="Roboto Condensed" charset="0"/>
                <a:ea typeface="Roboto Condensed" charset="0"/>
                <a:cs typeface="Roboto Condensed" charset="0"/>
              </a:defRPr>
            </a:lvl3pPr>
            <a:lvl4pPr>
              <a:defRPr sz="1600" b="0" i="0" spc="67" baseline="0">
                <a:latin typeface="Roboto Condensed" charset="0"/>
                <a:ea typeface="Roboto Condensed" charset="0"/>
                <a:cs typeface="Roboto Condensed" charset="0"/>
              </a:defRPr>
            </a:lvl4pPr>
            <a:lvl5pPr>
              <a:defRPr sz="1600" b="0" i="0" spc="67" baseline="0">
                <a:latin typeface="Roboto Condensed" charset="0"/>
                <a:ea typeface="Roboto Condensed" charset="0"/>
                <a:cs typeface="Roboto Condensed" charset="0"/>
              </a:defRPr>
            </a:lvl5pPr>
          </a:lstStyle>
          <a:p>
            <a:pPr lvl="0"/>
            <a:r>
              <a:rPr lang="en-US" dirty="0"/>
              <a:t>CLICK TO EDIT MASTER TEXT STYLES</a:t>
            </a:r>
          </a:p>
        </p:txBody>
      </p:sp>
      <p:sp>
        <p:nvSpPr>
          <p:cNvPr id="13" name="Content Placeholder 6">
            <a:extLst>
              <a:ext uri="{FF2B5EF4-FFF2-40B4-BE49-F238E27FC236}">
                <a16:creationId xmlns:a16="http://schemas.microsoft.com/office/drawing/2014/main" xmlns="" id="{5A3695A0-B106-4652-9FF3-A56757024775}"/>
              </a:ext>
            </a:extLst>
          </p:cNvPr>
          <p:cNvSpPr>
            <a:spLocks noGrp="1"/>
          </p:cNvSpPr>
          <p:nvPr>
            <p:ph sz="quarter" idx="13" hasCustomPrompt="1"/>
          </p:nvPr>
        </p:nvSpPr>
        <p:spPr>
          <a:xfrm>
            <a:off x="9072955" y="4815131"/>
            <a:ext cx="2596896" cy="399011"/>
          </a:xfrm>
          <a:prstGeom prst="rect">
            <a:avLst/>
          </a:prstGeom>
        </p:spPr>
        <p:txBody>
          <a:bodyPr lIns="182880" tIns="146304" rIns="182880" bIns="146304"/>
          <a:lstStyle>
            <a:lvl1pPr marL="0" indent="0">
              <a:buNone/>
              <a:defRPr sz="1600" b="0" i="0" spc="67" baseline="0">
                <a:gradFill>
                  <a:gsLst>
                    <a:gs pos="69149">
                      <a:schemeClr val="tx1"/>
                    </a:gs>
                    <a:gs pos="39362">
                      <a:schemeClr val="tx1"/>
                    </a:gs>
                  </a:gsLst>
                  <a:lin ang="5400000" scaled="1"/>
                </a:gradFill>
                <a:latin typeface="Arial" panose="020B0604020202020204" pitchFamily="34" charset="0"/>
                <a:ea typeface="Amazon Ember" charset="0"/>
                <a:cs typeface="Arial" panose="020B0604020202020204" pitchFamily="34" charset="0"/>
              </a:defRPr>
            </a:lvl1pPr>
            <a:lvl2pPr>
              <a:defRPr sz="1600" b="0" i="0" spc="67" baseline="0">
                <a:latin typeface="Roboto Condensed" charset="0"/>
                <a:ea typeface="Roboto Condensed" charset="0"/>
                <a:cs typeface="Roboto Condensed" charset="0"/>
              </a:defRPr>
            </a:lvl2pPr>
            <a:lvl3pPr>
              <a:defRPr sz="1600" b="0" i="0" spc="67" baseline="0">
                <a:latin typeface="Roboto Condensed" charset="0"/>
                <a:ea typeface="Roboto Condensed" charset="0"/>
                <a:cs typeface="Roboto Condensed" charset="0"/>
              </a:defRPr>
            </a:lvl3pPr>
            <a:lvl4pPr>
              <a:defRPr sz="1600" b="0" i="0" spc="67" baseline="0">
                <a:latin typeface="Roboto Condensed" charset="0"/>
                <a:ea typeface="Roboto Condensed" charset="0"/>
                <a:cs typeface="Roboto Condensed" charset="0"/>
              </a:defRPr>
            </a:lvl4pPr>
            <a:lvl5pPr>
              <a:defRPr sz="1600" b="0" i="0" spc="67" baseline="0">
                <a:latin typeface="Roboto Condensed" charset="0"/>
                <a:ea typeface="Roboto Condensed" charset="0"/>
                <a:cs typeface="Roboto Condensed" charset="0"/>
              </a:defRPr>
            </a:lvl5pPr>
          </a:lstStyle>
          <a:p>
            <a:pPr lvl="0"/>
            <a:r>
              <a:rPr lang="en-US" dirty="0"/>
              <a:t>CLICK TO EDIT MASTER TEXT STYLES</a:t>
            </a:r>
          </a:p>
        </p:txBody>
      </p:sp>
      <p:sp>
        <p:nvSpPr>
          <p:cNvPr id="14" name="Picture Placeholder 5">
            <a:extLst>
              <a:ext uri="{FF2B5EF4-FFF2-40B4-BE49-F238E27FC236}">
                <a16:creationId xmlns:a16="http://schemas.microsoft.com/office/drawing/2014/main" xmlns="" id="{0BACAD2D-8B87-4ADF-9BBB-B1EEDF816C60}"/>
              </a:ext>
            </a:extLst>
          </p:cNvPr>
          <p:cNvSpPr>
            <a:spLocks noGrp="1"/>
          </p:cNvSpPr>
          <p:nvPr>
            <p:ph type="pic" sz="quarter" idx="14"/>
          </p:nvPr>
        </p:nvSpPr>
        <p:spPr>
          <a:xfrm>
            <a:off x="566928" y="2197611"/>
            <a:ext cx="2328672" cy="2328672"/>
          </a:xfrm>
          <a:prstGeom prst="rect">
            <a:avLst/>
          </a:prstGeom>
        </p:spPr>
        <p:txBody>
          <a:bodyPr lIns="182880" tIns="146304" rIns="182880" bIns="146304"/>
          <a:lstStyle>
            <a:lvl1pPr marL="0" indent="0">
              <a:buNone/>
              <a:defRPr sz="2400">
                <a:gradFill>
                  <a:gsLst>
                    <a:gs pos="69149">
                      <a:schemeClr val="tx1"/>
                    </a:gs>
                    <a:gs pos="39362">
                      <a:schemeClr val="tx1"/>
                    </a:gs>
                  </a:gsLst>
                  <a:lin ang="5400000" scaled="1"/>
                </a:gradFill>
                <a:latin typeface="Arial" panose="020B0604020202020204" pitchFamily="34" charset="0"/>
                <a:cs typeface="Arial" panose="020B0604020202020204" pitchFamily="34" charset="0"/>
              </a:defRPr>
            </a:lvl1pPr>
          </a:lstStyle>
          <a:p>
            <a:endParaRPr lang="en-US" dirty="0"/>
          </a:p>
        </p:txBody>
      </p:sp>
      <p:sp>
        <p:nvSpPr>
          <p:cNvPr id="15" name="Picture Placeholder 5">
            <a:extLst>
              <a:ext uri="{FF2B5EF4-FFF2-40B4-BE49-F238E27FC236}">
                <a16:creationId xmlns:a16="http://schemas.microsoft.com/office/drawing/2014/main" xmlns="" id="{E7FD0D76-81EF-44FD-8C5B-DADBA24EFC93}"/>
              </a:ext>
            </a:extLst>
          </p:cNvPr>
          <p:cNvSpPr>
            <a:spLocks noGrp="1" noChangeAspect="1"/>
          </p:cNvSpPr>
          <p:nvPr>
            <p:ph type="pic" sz="quarter" idx="15"/>
          </p:nvPr>
        </p:nvSpPr>
        <p:spPr>
          <a:xfrm>
            <a:off x="3486180" y="2197611"/>
            <a:ext cx="2328672" cy="2328672"/>
          </a:xfrm>
          <a:prstGeom prst="rect">
            <a:avLst/>
          </a:prstGeom>
        </p:spPr>
        <p:txBody>
          <a:bodyPr lIns="182880" tIns="146304" rIns="182880" bIns="146304"/>
          <a:lstStyle>
            <a:lvl1pPr marL="0" indent="0">
              <a:buNone/>
              <a:defRPr sz="2400">
                <a:gradFill>
                  <a:gsLst>
                    <a:gs pos="69149">
                      <a:schemeClr val="tx1"/>
                    </a:gs>
                    <a:gs pos="39362">
                      <a:schemeClr val="tx1"/>
                    </a:gs>
                  </a:gsLst>
                  <a:lin ang="5400000" scaled="1"/>
                </a:gradFill>
                <a:latin typeface="Arial" panose="020B0604020202020204" pitchFamily="34" charset="0"/>
                <a:cs typeface="Arial" panose="020B0604020202020204" pitchFamily="34" charset="0"/>
              </a:defRPr>
            </a:lvl1pPr>
          </a:lstStyle>
          <a:p>
            <a:endParaRPr lang="en-US" dirty="0"/>
          </a:p>
        </p:txBody>
      </p:sp>
      <p:sp>
        <p:nvSpPr>
          <p:cNvPr id="16" name="Picture Placeholder 5">
            <a:extLst>
              <a:ext uri="{FF2B5EF4-FFF2-40B4-BE49-F238E27FC236}">
                <a16:creationId xmlns:a16="http://schemas.microsoft.com/office/drawing/2014/main" xmlns="" id="{68BB1FE3-1FA9-4F93-BC16-AF2CC6A2D85B}"/>
              </a:ext>
            </a:extLst>
          </p:cNvPr>
          <p:cNvSpPr>
            <a:spLocks noGrp="1" noChangeAspect="1"/>
          </p:cNvSpPr>
          <p:nvPr>
            <p:ph type="pic" sz="quarter" idx="16"/>
          </p:nvPr>
        </p:nvSpPr>
        <p:spPr>
          <a:xfrm>
            <a:off x="6354828" y="2197611"/>
            <a:ext cx="2328672" cy="2328672"/>
          </a:xfrm>
          <a:prstGeom prst="rect">
            <a:avLst/>
          </a:prstGeom>
        </p:spPr>
        <p:txBody>
          <a:bodyPr lIns="182880" tIns="146304" rIns="182880" bIns="146304"/>
          <a:lstStyle>
            <a:lvl1pPr marL="0" indent="0">
              <a:buNone/>
              <a:defRPr sz="2400">
                <a:gradFill>
                  <a:gsLst>
                    <a:gs pos="69149">
                      <a:schemeClr val="tx1"/>
                    </a:gs>
                    <a:gs pos="39362">
                      <a:schemeClr val="tx1"/>
                    </a:gs>
                  </a:gsLst>
                  <a:lin ang="5400000" scaled="1"/>
                </a:gradFill>
                <a:latin typeface="Arial" panose="020B0604020202020204" pitchFamily="34" charset="0"/>
                <a:cs typeface="Arial" panose="020B0604020202020204" pitchFamily="34" charset="0"/>
              </a:defRPr>
            </a:lvl1pPr>
          </a:lstStyle>
          <a:p>
            <a:endParaRPr lang="en-US"/>
          </a:p>
        </p:txBody>
      </p:sp>
      <p:sp>
        <p:nvSpPr>
          <p:cNvPr id="17" name="Picture Placeholder 5">
            <a:extLst>
              <a:ext uri="{FF2B5EF4-FFF2-40B4-BE49-F238E27FC236}">
                <a16:creationId xmlns:a16="http://schemas.microsoft.com/office/drawing/2014/main" xmlns="" id="{39B6A646-8AD5-4AC7-9557-29FC5FD68115}"/>
              </a:ext>
            </a:extLst>
          </p:cNvPr>
          <p:cNvSpPr>
            <a:spLocks noGrp="1" noChangeAspect="1"/>
          </p:cNvSpPr>
          <p:nvPr>
            <p:ph type="pic" sz="quarter" idx="17"/>
          </p:nvPr>
        </p:nvSpPr>
        <p:spPr>
          <a:xfrm>
            <a:off x="9223475" y="2197611"/>
            <a:ext cx="2328672" cy="2328672"/>
          </a:xfrm>
          <a:prstGeom prst="rect">
            <a:avLst/>
          </a:prstGeom>
        </p:spPr>
        <p:txBody>
          <a:bodyPr lIns="182880" tIns="146304" rIns="182880" bIns="146304"/>
          <a:lstStyle>
            <a:lvl1pPr marL="0" indent="0">
              <a:buNone/>
              <a:defRPr sz="2400">
                <a:gradFill>
                  <a:gsLst>
                    <a:gs pos="69149">
                      <a:schemeClr val="tx1"/>
                    </a:gs>
                    <a:gs pos="39362">
                      <a:schemeClr val="tx1"/>
                    </a:gs>
                  </a:gsLst>
                  <a:lin ang="5400000" scaled="1"/>
                </a:gradFill>
                <a:latin typeface="Arial" panose="020B0604020202020204" pitchFamily="34" charset="0"/>
                <a:cs typeface="Arial" panose="020B0604020202020204" pitchFamily="34" charset="0"/>
              </a:defRPr>
            </a:lvl1pPr>
          </a:lstStyle>
          <a:p>
            <a:endParaRPr lang="en-US"/>
          </a:p>
        </p:txBody>
      </p:sp>
      <p:sp>
        <p:nvSpPr>
          <p:cNvPr id="19" name="Title 1">
            <a:extLst>
              <a:ext uri="{FF2B5EF4-FFF2-40B4-BE49-F238E27FC236}">
                <a16:creationId xmlns:a16="http://schemas.microsoft.com/office/drawing/2014/main" xmlns="" id="{4604BDF7-E7A7-4812-831C-B2D198485A95}"/>
              </a:ext>
            </a:extLst>
          </p:cNvPr>
          <p:cNvSpPr>
            <a:spLocks noGrp="1"/>
          </p:cNvSpPr>
          <p:nvPr>
            <p:ph type="title" hasCustomPrompt="1"/>
          </p:nvPr>
        </p:nvSpPr>
        <p:spPr>
          <a:xfrm>
            <a:off x="342901" y="342900"/>
            <a:ext cx="11506200" cy="849463"/>
          </a:xfrm>
          <a:prstGeom prst="rect">
            <a:avLst/>
          </a:prstGeom>
        </p:spPr>
        <p:txBody>
          <a:bodyPr wrap="square" lIns="182880" tIns="146304" rIns="182880" bIns="146304">
            <a:spAutoFit/>
          </a:bodyPr>
          <a:lstStyle>
            <a:lvl1pPr algn="l" defTabSz="914400" rtl="0" eaLnBrk="1" latinLnBrk="0" hangingPunct="1">
              <a:lnSpc>
                <a:spcPct val="90000"/>
              </a:lnSpc>
              <a:spcBef>
                <a:spcPct val="0"/>
              </a:spcBef>
              <a:buNone/>
              <a:defRPr lang="en-US" sz="4000" b="0" i="0" kern="1200" spc="400" dirty="0">
                <a:gradFill>
                  <a:gsLst>
                    <a:gs pos="69149">
                      <a:schemeClr val="bg1"/>
                    </a:gs>
                    <a:gs pos="49000">
                      <a:schemeClr val="bg1"/>
                    </a:gs>
                  </a:gsLst>
                  <a:lin ang="5400000" scaled="1"/>
                </a:gradFill>
                <a:latin typeface="Arial" panose="020B0604020202020204" pitchFamily="34" charset="0"/>
                <a:ea typeface="Amazon Ember Light"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920093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5821F9DB-8C28-46E7-A2DE-6531AACBFF2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47826" b="28116"/>
          <a:stretch/>
        </p:blipFill>
        <p:spPr>
          <a:xfrm>
            <a:off x="0" y="0"/>
            <a:ext cx="12192000" cy="1649896"/>
          </a:xfrm>
          <a:prstGeom prst="rect">
            <a:avLst/>
          </a:prstGeom>
        </p:spPr>
      </p:pic>
      <p:sp>
        <p:nvSpPr>
          <p:cNvPr id="5" name="Rectangle 4">
            <a:extLst>
              <a:ext uri="{FF2B5EF4-FFF2-40B4-BE49-F238E27FC236}">
                <a16:creationId xmlns:a16="http://schemas.microsoft.com/office/drawing/2014/main" xmlns="" id="{0085E2F8-0B95-4CCF-947D-3C1B2252FD07}"/>
              </a:ext>
            </a:extLst>
          </p:cNvPr>
          <p:cNvSpPr/>
          <p:nvPr userDrawn="1"/>
        </p:nvSpPr>
        <p:spPr>
          <a:xfrm>
            <a:off x="0" y="1"/>
            <a:ext cx="12192000" cy="1656521"/>
          </a:xfrm>
          <a:prstGeom prst="rect">
            <a:avLst/>
          </a:prstGeom>
          <a:solidFill>
            <a:srgbClr val="19253D">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6">
            <a:extLst>
              <a:ext uri="{FF2B5EF4-FFF2-40B4-BE49-F238E27FC236}">
                <a16:creationId xmlns:a16="http://schemas.microsoft.com/office/drawing/2014/main" xmlns="" id="{195D5DE5-E7D6-40C6-BD82-B26D9E5FA0D0}"/>
              </a:ext>
            </a:extLst>
          </p:cNvPr>
          <p:cNvSpPr>
            <a:spLocks noGrp="1"/>
          </p:cNvSpPr>
          <p:nvPr>
            <p:ph sz="quarter" idx="10" hasCustomPrompt="1"/>
          </p:nvPr>
        </p:nvSpPr>
        <p:spPr>
          <a:xfrm>
            <a:off x="342901" y="1780082"/>
            <a:ext cx="11506199" cy="4310080"/>
          </a:xfrm>
          <a:prstGeom prst="rect">
            <a:avLst/>
          </a:prstGeom>
        </p:spPr>
        <p:txBody>
          <a:bodyPr lIns="182880" tIns="146304" rIns="182880" bIns="146304"/>
          <a:lstStyle>
            <a:lvl1pPr marL="0" indent="0">
              <a:buNone/>
              <a:defRPr sz="1200" b="0" i="0" spc="0" baseline="0">
                <a:gradFill>
                  <a:gsLst>
                    <a:gs pos="88298">
                      <a:schemeClr val="accent1"/>
                    </a:gs>
                    <a:gs pos="69149">
                      <a:schemeClr val="accent1"/>
                    </a:gs>
                  </a:gsLst>
                  <a:lin ang="5400000" scaled="1"/>
                </a:gradFill>
                <a:latin typeface="Arial" panose="020B0604020202020204" pitchFamily="34" charset="0"/>
                <a:ea typeface="Arial" panose="020B0604020202020204" pitchFamily="34" charset="0"/>
                <a:cs typeface="Arial" panose="020B0604020202020204" pitchFamily="34" charset="0"/>
              </a:defRPr>
            </a:lvl1pPr>
            <a:lvl2pPr>
              <a:defRPr sz="1600" b="0" i="0" spc="0" baseline="0">
                <a:latin typeface="Lucida Console" charset="0"/>
                <a:ea typeface="Lucida Console" charset="0"/>
                <a:cs typeface="Lucida Console" charset="0"/>
              </a:defRPr>
            </a:lvl2pPr>
            <a:lvl3pPr>
              <a:defRPr sz="1600" b="0" i="0" spc="0" baseline="0">
                <a:latin typeface="Lucida Console" charset="0"/>
                <a:ea typeface="Lucida Console" charset="0"/>
                <a:cs typeface="Lucida Console" charset="0"/>
              </a:defRPr>
            </a:lvl3pPr>
            <a:lvl4pPr>
              <a:defRPr sz="1600" b="0" i="0" spc="0" baseline="0">
                <a:latin typeface="Lucida Console" charset="0"/>
                <a:ea typeface="Lucida Console" charset="0"/>
                <a:cs typeface="Lucida Console" charset="0"/>
              </a:defRPr>
            </a:lvl4pPr>
            <a:lvl5pPr>
              <a:defRPr sz="1600" b="0" i="0" spc="0" baseline="0">
                <a:latin typeface="Lucida Console" charset="0"/>
                <a:ea typeface="Lucida Console" charset="0"/>
                <a:cs typeface="Lucida Console" charset="0"/>
              </a:defRPr>
            </a:lvl5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
        <p:nvSpPr>
          <p:cNvPr id="20" name="Title 1">
            <a:extLst>
              <a:ext uri="{FF2B5EF4-FFF2-40B4-BE49-F238E27FC236}">
                <a16:creationId xmlns:a16="http://schemas.microsoft.com/office/drawing/2014/main" xmlns="" id="{338E9CDD-4D29-4970-834D-A68A995692BF}"/>
              </a:ext>
            </a:extLst>
          </p:cNvPr>
          <p:cNvSpPr>
            <a:spLocks noGrp="1"/>
          </p:cNvSpPr>
          <p:nvPr>
            <p:ph type="title" hasCustomPrompt="1"/>
          </p:nvPr>
        </p:nvSpPr>
        <p:spPr>
          <a:xfrm>
            <a:off x="342901" y="352437"/>
            <a:ext cx="11506200" cy="849463"/>
          </a:xfrm>
          <a:prstGeom prst="rect">
            <a:avLst/>
          </a:prstGeom>
        </p:spPr>
        <p:txBody>
          <a:bodyPr wrap="square" lIns="182880" tIns="146304" rIns="182880" bIns="146304">
            <a:spAutoFit/>
          </a:bodyPr>
          <a:lstStyle>
            <a:lvl1pPr algn="l" defTabSz="914400" rtl="0" eaLnBrk="1" latinLnBrk="0" hangingPunct="1">
              <a:lnSpc>
                <a:spcPct val="90000"/>
              </a:lnSpc>
              <a:spcBef>
                <a:spcPct val="0"/>
              </a:spcBef>
              <a:buNone/>
              <a:defRPr lang="en-US" sz="4000" b="0" i="0" kern="1200" spc="400" dirty="0">
                <a:gradFill>
                  <a:gsLst>
                    <a:gs pos="69149">
                      <a:schemeClr val="bg1"/>
                    </a:gs>
                    <a:gs pos="49000">
                      <a:schemeClr val="bg1"/>
                    </a:gs>
                  </a:gsLst>
                  <a:lin ang="5400000" scaled="1"/>
                </a:gradFill>
                <a:latin typeface="Arial" panose="020B0604020202020204" pitchFamily="34" charset="0"/>
                <a:ea typeface="Amazon Ember Light"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407837168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6480313"/>
            <a:ext cx="12192000" cy="298174"/>
          </a:xfrm>
          <a:prstGeom prst="rect">
            <a:avLst/>
          </a:prstGeom>
          <a:solidFill>
            <a:srgbClr val="75C2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a:off x="0" y="6559826"/>
            <a:ext cx="12192000" cy="298174"/>
          </a:xfrm>
          <a:prstGeom prst="rect">
            <a:avLst/>
          </a:prstGeom>
          <a:solidFill>
            <a:srgbClr val="1925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9834481"/>
      </p:ext>
    </p:extLst>
  </p:cSld>
  <p:clrMap bg1="lt1" tx1="dk1" bg2="lt2" tx2="dk2" accent1="accent1" accent2="accent2" accent3="accent3" accent4="accent4" accent5="accent5" accent6="accent6" hlink="hlink" folHlink="folHlink"/>
  <p:sldLayoutIdLst>
    <p:sldLayoutId id="2147483669" r:id="rId1"/>
    <p:sldLayoutId id="2147483652" r:id="rId2"/>
    <p:sldLayoutId id="2147483680" r:id="rId3"/>
    <p:sldLayoutId id="2147483672" r:id="rId4"/>
    <p:sldLayoutId id="2147483681" r:id="rId5"/>
    <p:sldLayoutId id="2147483673" r:id="rId6"/>
    <p:sldLayoutId id="2147483674" r:id="rId7"/>
    <p:sldLayoutId id="2147483675" r:id="rId8"/>
    <p:sldLayoutId id="2147483676" r:id="rId9"/>
    <p:sldLayoutId id="2147483677" r:id="rId10"/>
    <p:sldLayoutId id="2147483679" r:id="rId11"/>
    <p:sldLayoutId id="2147483670" r:id="rId12"/>
    <p:sldLayoutId id="2147483678"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3552" userDrawn="1">
          <p15:clr>
            <a:srgbClr val="F26B43"/>
          </p15:clr>
        </p15:guide>
        <p15:guide id="4" pos="672" userDrawn="1">
          <p15:clr>
            <a:srgbClr val="F26B43"/>
          </p15:clr>
        </p15:guide>
        <p15:guide id="5" pos="1248" userDrawn="1">
          <p15:clr>
            <a:srgbClr val="F26B43"/>
          </p15:clr>
        </p15:guide>
        <p15:guide id="6" pos="1824" userDrawn="1">
          <p15:clr>
            <a:srgbClr val="F26B43"/>
          </p15:clr>
        </p15:guide>
        <p15:guide id="7" pos="2400" userDrawn="1">
          <p15:clr>
            <a:srgbClr val="F26B43"/>
          </p15:clr>
        </p15:guide>
        <p15:guide id="8" pos="2976" userDrawn="1">
          <p15:clr>
            <a:srgbClr val="F26B43"/>
          </p15:clr>
        </p15:guide>
        <p15:guide id="9" pos="4128" userDrawn="1">
          <p15:clr>
            <a:srgbClr val="F26B43"/>
          </p15:clr>
        </p15:guide>
        <p15:guide id="10" pos="4704" userDrawn="1">
          <p15:clr>
            <a:srgbClr val="F26B43"/>
          </p15:clr>
        </p15:guide>
        <p15:guide id="11" pos="5280" userDrawn="1">
          <p15:clr>
            <a:srgbClr val="F26B43"/>
          </p15:clr>
        </p15:guide>
        <p15:guide id="12" pos="5856" userDrawn="1">
          <p15:clr>
            <a:srgbClr val="F26B43"/>
          </p15:clr>
        </p15:guide>
        <p15:guide id="13" pos="6432" userDrawn="1">
          <p15:clr>
            <a:srgbClr val="F26B43"/>
          </p15:clr>
        </p15:guide>
        <p15:guide id="14" pos="7008" userDrawn="1">
          <p15:clr>
            <a:srgbClr val="F26B43"/>
          </p15:clr>
        </p15:guide>
        <p15:guide id="16" orient="horz" pos="347" userDrawn="1">
          <p15:clr>
            <a:srgbClr val="F26B43"/>
          </p15:clr>
        </p15:guide>
        <p15:guide id="17" orient="horz" pos="792" userDrawn="1">
          <p15:clr>
            <a:srgbClr val="F26B43"/>
          </p15:clr>
        </p15:guide>
        <p15:guide id="23" orient="horz" pos="4104" userDrawn="1">
          <p15:clr>
            <a:srgbClr val="5ACBF0"/>
          </p15:clr>
        </p15:guide>
        <p15:guide id="24" orient="horz" pos="216" userDrawn="1">
          <p15:clr>
            <a:srgbClr val="5ACBF0"/>
          </p15:clr>
        </p15:guide>
        <p15:guide id="25" pos="7464" userDrawn="1">
          <p15:clr>
            <a:srgbClr val="5ACBF0"/>
          </p15:clr>
        </p15:guide>
        <p15:guide id="26" pos="216" userDrawn="1">
          <p15:clr>
            <a:srgbClr val="5ACBF0"/>
          </p15:clr>
        </p15:guide>
        <p15:guide id="27" pos="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8"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22.png"/><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 Id="rId7" Type="http://schemas.openxmlformats.org/officeDocument/2006/relationships/image" Target="../media/image29.png"/><Relationship Id="rId8" Type="http://schemas.openxmlformats.org/officeDocument/2006/relationships/image" Target="../media/image30.png"/><Relationship Id="rId9" Type="http://schemas.openxmlformats.org/officeDocument/2006/relationships/image" Target="../media/image21.png"/><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image" Target="../media/image37.png"/><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8.png"/><Relationship Id="rId5" Type="http://schemas.openxmlformats.org/officeDocument/2006/relationships/image" Target="../media/image39.png"/><Relationship Id="rId6" Type="http://schemas.openxmlformats.org/officeDocument/2006/relationships/image" Target="../media/image34.png"/><Relationship Id="rId1" Type="http://schemas.openxmlformats.org/officeDocument/2006/relationships/slideLayout" Target="../slideLayouts/slideLayout10.xml"/><Relationship Id="rId2" Type="http://schemas.openxmlformats.org/officeDocument/2006/relationships/notesSlide" Target="../notesSlides/notesSlide3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4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hyperlink" Target="https://www.scalyr.com/"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zmon.io/"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4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5.png"/><Relationship Id="rId1" Type="http://schemas.openxmlformats.org/officeDocument/2006/relationships/slideLayout" Target="../slideLayouts/slideLayout10.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1179225" y="3681515"/>
            <a:ext cx="10037006" cy="509667"/>
          </a:xfrm>
        </p:spPr>
        <p:txBody>
          <a:bodyPr/>
          <a:lstStyle/>
          <a:p>
            <a:pPr lvl="0"/>
            <a:r>
              <a:rPr lang="en-US" dirty="0"/>
              <a:t>Mastering Kubernetes on AWS</a:t>
            </a:r>
          </a:p>
        </p:txBody>
      </p:sp>
      <p:sp>
        <p:nvSpPr>
          <p:cNvPr id="3" name="Text Placeholder 2"/>
          <p:cNvSpPr>
            <a:spLocks noGrp="1"/>
          </p:cNvSpPr>
          <p:nvPr>
            <p:ph type="body" sz="quarter" idx="12"/>
          </p:nvPr>
        </p:nvSpPr>
        <p:spPr>
          <a:xfrm>
            <a:off x="1179228" y="4347481"/>
            <a:ext cx="10037004" cy="279817"/>
          </a:xfrm>
        </p:spPr>
        <p:txBody>
          <a:bodyPr/>
          <a:lstStyle/>
          <a:p>
            <a:pPr lvl="0"/>
            <a:r>
              <a:rPr lang="en" dirty="0"/>
              <a:t>Arun Gupta, @arungupta, AWS</a:t>
            </a:r>
          </a:p>
          <a:p>
            <a:pPr lvl="0"/>
            <a:r>
              <a:rPr lang="en" dirty="0"/>
              <a:t>Raffaele Di Fazio, @x0rg, Zalando</a:t>
            </a:r>
          </a:p>
          <a:p>
            <a:endParaRPr lang="en-US" dirty="0"/>
          </a:p>
        </p:txBody>
      </p:sp>
      <p:sp>
        <p:nvSpPr>
          <p:cNvPr id="6" name="Text Placeholder 5">
            <a:extLst>
              <a:ext uri="{FF2B5EF4-FFF2-40B4-BE49-F238E27FC236}">
                <a16:creationId xmlns:a16="http://schemas.microsoft.com/office/drawing/2014/main" xmlns="" id="{28FFF378-6454-45F7-9086-8DE3A8359514}"/>
              </a:ext>
            </a:extLst>
          </p:cNvPr>
          <p:cNvSpPr>
            <a:spLocks noGrp="1"/>
          </p:cNvSpPr>
          <p:nvPr>
            <p:ph type="body" sz="quarter" idx="13"/>
          </p:nvPr>
        </p:nvSpPr>
        <p:spPr>
          <a:xfrm>
            <a:off x="1179226" y="2900627"/>
            <a:ext cx="10048615" cy="624589"/>
          </a:xfrm>
        </p:spPr>
        <p:txBody>
          <a:bodyPr/>
          <a:lstStyle/>
          <a:p>
            <a:r>
              <a:rPr lang="en-US" dirty="0"/>
              <a:t>CON308</a:t>
            </a:r>
          </a:p>
        </p:txBody>
      </p:sp>
    </p:spTree>
    <p:extLst>
      <p:ext uri="{BB962C8B-B14F-4D97-AF65-F5344CB8AC3E}">
        <p14:creationId xmlns:p14="http://schemas.microsoft.com/office/powerpoint/2010/main" val="1444315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a:t>Cluster setup </a:t>
            </a:r>
            <a:r>
              <a:rPr lang="en"/>
              <a:t>at Zalando</a:t>
            </a:r>
            <a:endParaRPr lang="en-US" dirty="0"/>
          </a:p>
        </p:txBody>
      </p:sp>
      <p:sp>
        <p:nvSpPr>
          <p:cNvPr id="5" name="Text Placeholder 4">
            <a:extLst>
              <a:ext uri="{FF2B5EF4-FFF2-40B4-BE49-F238E27FC236}">
                <a16:creationId xmlns:a16="http://schemas.microsoft.com/office/drawing/2014/main" xmlns="" id="{89D76A7E-F5D7-4F01-BE1D-3F30656DBBA3}"/>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840719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sp>
        <p:nvSpPr>
          <p:cNvPr id="982" name="Shape 982"/>
          <p:cNvSpPr txBox="1">
            <a:spLocks noGrp="1"/>
          </p:cNvSpPr>
          <p:nvPr>
            <p:ph type="title"/>
          </p:nvPr>
        </p:nvSpPr>
        <p:spPr/>
        <p:txBody>
          <a:bodyPr/>
          <a:lstStyle/>
          <a:p>
            <a:pPr lvl="0"/>
            <a:r>
              <a:rPr lang="en"/>
              <a:t>Zaland</a:t>
            </a:r>
            <a:r>
              <a:rPr lang="en-US"/>
              <a:t>o</a:t>
            </a:r>
            <a:endParaRPr lang="en" dirty="0"/>
          </a:p>
        </p:txBody>
      </p:sp>
      <p:pic>
        <p:nvPicPr>
          <p:cNvPr id="981" name="Shape 981"/>
          <p:cNvPicPr preferRelativeResize="0"/>
          <p:nvPr/>
        </p:nvPicPr>
        <p:blipFill rotWithShape="1">
          <a:blip r:embed="rId3">
            <a:alphaModFix/>
          </a:blip>
          <a:srcRect/>
          <a:stretch/>
        </p:blipFill>
        <p:spPr>
          <a:xfrm>
            <a:off x="2689403" y="1199569"/>
            <a:ext cx="9168535" cy="5500891"/>
          </a:xfrm>
          <a:prstGeom prst="rect">
            <a:avLst/>
          </a:prstGeom>
          <a:noFill/>
          <a:ln>
            <a:noFill/>
          </a:ln>
        </p:spPr>
      </p:pic>
      <p:pic>
        <p:nvPicPr>
          <p:cNvPr id="983" name="Shape 983" descr="Screenshot - 13.06.2015 - 16:14:58.png"/>
          <p:cNvPicPr preferRelativeResize="0"/>
          <p:nvPr/>
        </p:nvPicPr>
        <p:blipFill rotWithShape="1">
          <a:blip r:embed="rId4">
            <a:alphaModFix/>
          </a:blip>
          <a:srcRect l="4818" r="6118"/>
          <a:stretch/>
        </p:blipFill>
        <p:spPr>
          <a:xfrm>
            <a:off x="4635857" y="2197941"/>
            <a:ext cx="5275793" cy="3330489"/>
          </a:xfrm>
          <a:prstGeom prst="rect">
            <a:avLst/>
          </a:prstGeom>
          <a:noFill/>
          <a:ln>
            <a:noFill/>
          </a:ln>
        </p:spPr>
      </p:pic>
      <p:pic>
        <p:nvPicPr>
          <p:cNvPr id="984" name="Shape 984"/>
          <p:cNvPicPr preferRelativeResize="0"/>
          <p:nvPr/>
        </p:nvPicPr>
        <p:blipFill rotWithShape="1">
          <a:blip r:embed="rId5">
            <a:alphaModFix/>
          </a:blip>
          <a:srcRect/>
          <a:stretch/>
        </p:blipFill>
        <p:spPr>
          <a:xfrm>
            <a:off x="10442650" y="2665256"/>
            <a:ext cx="1208503" cy="2210163"/>
          </a:xfrm>
          <a:prstGeom prst="rect">
            <a:avLst/>
          </a:prstGeom>
          <a:noFill/>
          <a:ln>
            <a:noFill/>
          </a:ln>
        </p:spPr>
      </p:pic>
      <p:pic>
        <p:nvPicPr>
          <p:cNvPr id="985" name="Shape 985"/>
          <p:cNvPicPr preferRelativeResize="0"/>
          <p:nvPr/>
        </p:nvPicPr>
        <p:blipFill rotWithShape="1">
          <a:blip r:embed="rId6">
            <a:alphaModFix/>
          </a:blip>
          <a:srcRect/>
          <a:stretch/>
        </p:blipFill>
        <p:spPr>
          <a:xfrm>
            <a:off x="10063270" y="2031060"/>
            <a:ext cx="1963865" cy="3441648"/>
          </a:xfrm>
          <a:prstGeom prst="rect">
            <a:avLst/>
          </a:prstGeom>
          <a:noFill/>
          <a:ln>
            <a:noFill/>
          </a:ln>
        </p:spPr>
      </p:pic>
      <p:pic>
        <p:nvPicPr>
          <p:cNvPr id="986" name="Shape 986"/>
          <p:cNvPicPr preferRelativeResize="0"/>
          <p:nvPr/>
        </p:nvPicPr>
        <p:blipFill rotWithShape="1">
          <a:blip r:embed="rId7">
            <a:alphaModFix/>
          </a:blip>
          <a:srcRect/>
          <a:stretch/>
        </p:blipFill>
        <p:spPr>
          <a:xfrm>
            <a:off x="689090" y="2699604"/>
            <a:ext cx="3406791" cy="2223952"/>
          </a:xfrm>
          <a:prstGeom prst="rect">
            <a:avLst/>
          </a:prstGeom>
          <a:noFill/>
          <a:ln>
            <a:noFill/>
          </a:ln>
        </p:spPr>
      </p:pic>
      <p:pic>
        <p:nvPicPr>
          <p:cNvPr id="987" name="Shape 987"/>
          <p:cNvPicPr preferRelativeResize="0"/>
          <p:nvPr/>
        </p:nvPicPr>
        <p:blipFill rotWithShape="1">
          <a:blip r:embed="rId8">
            <a:alphaModFix/>
          </a:blip>
          <a:srcRect/>
          <a:stretch/>
        </p:blipFill>
        <p:spPr>
          <a:xfrm>
            <a:off x="225709" y="2295113"/>
            <a:ext cx="4292388" cy="3050943"/>
          </a:xfrm>
          <a:prstGeom prst="rect">
            <a:avLst/>
          </a:prstGeom>
          <a:noFill/>
          <a:ln>
            <a:noFill/>
          </a:ln>
        </p:spPr>
      </p:pic>
    </p:spTree>
    <p:extLst>
      <p:ext uri="{BB962C8B-B14F-4D97-AF65-F5344CB8AC3E}">
        <p14:creationId xmlns:p14="http://schemas.microsoft.com/office/powerpoint/2010/main" val="1938424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p:txBody>
          <a:bodyPr/>
          <a:lstStyle/>
          <a:p>
            <a:pPr lvl="0"/>
            <a:r>
              <a:rPr lang="en"/>
              <a:t>Zalando</a:t>
            </a:r>
            <a:endParaRPr lang="en" dirty="0"/>
          </a:p>
        </p:txBody>
      </p:sp>
      <p:grpSp>
        <p:nvGrpSpPr>
          <p:cNvPr id="7" name="Group 6">
            <a:extLst>
              <a:ext uri="{FF2B5EF4-FFF2-40B4-BE49-F238E27FC236}">
                <a16:creationId xmlns:a16="http://schemas.microsoft.com/office/drawing/2014/main" xmlns="" id="{53F25FEB-44CB-42E1-BDB8-64949FFDB5CD}"/>
              </a:ext>
            </a:extLst>
          </p:cNvPr>
          <p:cNvGrpSpPr/>
          <p:nvPr/>
        </p:nvGrpSpPr>
        <p:grpSpPr>
          <a:xfrm>
            <a:off x="6021495" y="1798274"/>
            <a:ext cx="6004936" cy="4341227"/>
            <a:chOff x="4389122" y="1057926"/>
            <a:chExt cx="4503702" cy="3255920"/>
          </a:xfrm>
        </p:grpSpPr>
        <p:pic>
          <p:nvPicPr>
            <p:cNvPr id="142" name="Shape 142"/>
            <p:cNvPicPr preferRelativeResize="0"/>
            <p:nvPr/>
          </p:nvPicPr>
          <p:blipFill>
            <a:blip r:embed="rId3">
              <a:alphaModFix/>
            </a:blip>
            <a:stretch>
              <a:fillRect/>
            </a:stretch>
          </p:blipFill>
          <p:spPr>
            <a:xfrm>
              <a:off x="4389122" y="1111309"/>
              <a:ext cx="4503702" cy="3202537"/>
            </a:xfrm>
            <a:prstGeom prst="rect">
              <a:avLst/>
            </a:prstGeom>
            <a:noFill/>
            <a:ln>
              <a:noFill/>
            </a:ln>
          </p:spPr>
        </p:pic>
        <p:pic>
          <p:nvPicPr>
            <p:cNvPr id="133" name="Shape 133"/>
            <p:cNvPicPr preferRelativeResize="0"/>
            <p:nvPr/>
          </p:nvPicPr>
          <p:blipFill>
            <a:blip r:embed="rId4">
              <a:alphaModFix/>
            </a:blip>
            <a:stretch>
              <a:fillRect/>
            </a:stretch>
          </p:blipFill>
          <p:spPr>
            <a:xfrm>
              <a:off x="6450734" y="2090602"/>
              <a:ext cx="1149891" cy="1461242"/>
            </a:xfrm>
            <a:prstGeom prst="rect">
              <a:avLst/>
            </a:prstGeom>
            <a:noFill/>
            <a:ln>
              <a:noFill/>
            </a:ln>
          </p:spPr>
        </p:pic>
        <p:pic>
          <p:nvPicPr>
            <p:cNvPr id="136" name="Shape 136"/>
            <p:cNvPicPr preferRelativeResize="0"/>
            <p:nvPr/>
          </p:nvPicPr>
          <p:blipFill>
            <a:blip r:embed="rId5">
              <a:alphaModFix/>
            </a:blip>
            <a:stretch>
              <a:fillRect/>
            </a:stretch>
          </p:blipFill>
          <p:spPr>
            <a:xfrm>
              <a:off x="5294757" y="2261072"/>
              <a:ext cx="1371371" cy="2025800"/>
            </a:xfrm>
            <a:prstGeom prst="rect">
              <a:avLst/>
            </a:prstGeom>
            <a:noFill/>
            <a:ln>
              <a:noFill/>
            </a:ln>
          </p:spPr>
        </p:pic>
        <p:pic>
          <p:nvPicPr>
            <p:cNvPr id="139" name="Shape 139"/>
            <p:cNvPicPr preferRelativeResize="0"/>
            <p:nvPr/>
          </p:nvPicPr>
          <p:blipFill>
            <a:blip r:embed="rId6">
              <a:alphaModFix/>
            </a:blip>
            <a:stretch>
              <a:fillRect/>
            </a:stretch>
          </p:blipFill>
          <p:spPr>
            <a:xfrm>
              <a:off x="5260146" y="1057926"/>
              <a:ext cx="2463906" cy="3251165"/>
            </a:xfrm>
            <a:prstGeom prst="rect">
              <a:avLst/>
            </a:prstGeom>
            <a:noFill/>
            <a:ln>
              <a:noFill/>
            </a:ln>
          </p:spPr>
        </p:pic>
      </p:grpSp>
      <p:sp>
        <p:nvSpPr>
          <p:cNvPr id="21" name="Shape 144">
            <a:extLst>
              <a:ext uri="{FF2B5EF4-FFF2-40B4-BE49-F238E27FC236}">
                <a16:creationId xmlns:a16="http://schemas.microsoft.com/office/drawing/2014/main" xmlns="" id="{C21BBAE5-F95B-4FA9-A627-C1217EB95346}"/>
              </a:ext>
            </a:extLst>
          </p:cNvPr>
          <p:cNvSpPr txBox="1"/>
          <p:nvPr/>
        </p:nvSpPr>
        <p:spPr>
          <a:xfrm>
            <a:off x="571500" y="3266769"/>
            <a:ext cx="4754880" cy="343427"/>
          </a:xfrm>
          <a:prstGeom prst="rect">
            <a:avLst/>
          </a:prstGeom>
          <a:noFill/>
          <a:ln>
            <a:noFill/>
          </a:ln>
        </p:spPr>
        <p:txBody>
          <a:bodyPr wrap="square" lIns="0" tIns="0" rIns="0" bIns="0" anchor="t" anchorCtr="0">
            <a:spAutoFit/>
          </a:bodyPr>
          <a:lstStyle/>
          <a:p>
            <a:pPr defTabSz="609585">
              <a:lnSpc>
                <a:spcPct val="140000"/>
              </a:lnSpc>
              <a:buClr>
                <a:srgbClr val="000000"/>
              </a:buClr>
              <a:buSzPct val="45833"/>
            </a:pP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2</a:t>
            </a:r>
            <a:r>
              <a:rPr lang="en-US"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2</a:t>
            </a: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 million</a:t>
            </a:r>
            <a:r>
              <a:rPr lang="en"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 </a:t>
            </a:r>
            <a:r>
              <a:rPr lang="en" dirty="0">
                <a:gradFill>
                  <a:gsLst>
                    <a:gs pos="93617">
                      <a:schemeClr val="tx1"/>
                    </a:gs>
                    <a:gs pos="48936">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active customers</a:t>
            </a:r>
          </a:p>
        </p:txBody>
      </p:sp>
      <p:sp>
        <p:nvSpPr>
          <p:cNvPr id="22" name="Shape 144">
            <a:extLst>
              <a:ext uri="{FF2B5EF4-FFF2-40B4-BE49-F238E27FC236}">
                <a16:creationId xmlns:a16="http://schemas.microsoft.com/office/drawing/2014/main" xmlns="" id="{9D35DB29-9132-4E65-BA47-5A0B30568B47}"/>
              </a:ext>
            </a:extLst>
          </p:cNvPr>
          <p:cNvSpPr txBox="1"/>
          <p:nvPr/>
        </p:nvSpPr>
        <p:spPr>
          <a:xfrm>
            <a:off x="571500" y="2726374"/>
            <a:ext cx="4754880" cy="343427"/>
          </a:xfrm>
          <a:prstGeom prst="rect">
            <a:avLst/>
          </a:prstGeom>
          <a:noFill/>
          <a:ln>
            <a:noFill/>
          </a:ln>
        </p:spPr>
        <p:txBody>
          <a:bodyPr wrap="square" lIns="0" tIns="0" rIns="0" bIns="0" anchor="t" anchorCtr="0">
            <a:spAutoFit/>
          </a:bodyPr>
          <a:lstStyle/>
          <a:p>
            <a:pPr defTabSz="609585">
              <a:lnSpc>
                <a:spcPct val="140000"/>
              </a:lnSpc>
              <a:buClr>
                <a:srgbClr val="000000"/>
              </a:buClr>
              <a:buSzPct val="45833"/>
            </a:pP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6</a:t>
            </a:r>
            <a:r>
              <a:rPr lang="en" dirty="0">
                <a:gradFill>
                  <a:gsLst>
                    <a:gs pos="48936">
                      <a:schemeClr val="tx2"/>
                    </a:gs>
                    <a:gs pos="21348">
                      <a:schemeClr val="tx2"/>
                    </a:gs>
                  </a:gsLst>
                  <a:lin ang="5400000" scaled="0"/>
                </a:gradFill>
                <a:latin typeface="Arial" panose="020B0604020202020204" pitchFamily="34" charset="0"/>
                <a:ea typeface="Amazon Ember" panose="020B0603020204020204" pitchFamily="34" charset="0"/>
                <a:cs typeface="Arial" panose="020B0604020202020204" pitchFamily="34" charset="0"/>
              </a:rPr>
              <a:t> </a:t>
            </a:r>
            <a:r>
              <a:rPr lang="en" dirty="0">
                <a:gradFill>
                  <a:gsLst>
                    <a:gs pos="93617">
                      <a:schemeClr val="tx1"/>
                    </a:gs>
                    <a:gs pos="48936">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fulfillment centers</a:t>
            </a:r>
          </a:p>
        </p:txBody>
      </p:sp>
      <p:sp>
        <p:nvSpPr>
          <p:cNvPr id="23" name="Shape 144">
            <a:extLst>
              <a:ext uri="{FF2B5EF4-FFF2-40B4-BE49-F238E27FC236}">
                <a16:creationId xmlns:a16="http://schemas.microsoft.com/office/drawing/2014/main" xmlns="" id="{49ECDF50-3027-4A39-915A-001C76FD9B61}"/>
              </a:ext>
            </a:extLst>
          </p:cNvPr>
          <p:cNvSpPr txBox="1"/>
          <p:nvPr/>
        </p:nvSpPr>
        <p:spPr>
          <a:xfrm>
            <a:off x="571500" y="4347558"/>
            <a:ext cx="4754880" cy="343427"/>
          </a:xfrm>
          <a:prstGeom prst="rect">
            <a:avLst/>
          </a:prstGeom>
          <a:noFill/>
          <a:ln>
            <a:noFill/>
          </a:ln>
        </p:spPr>
        <p:txBody>
          <a:bodyPr wrap="square" lIns="0" tIns="0" rIns="0" bIns="0" anchor="t" anchorCtr="0">
            <a:spAutoFit/>
          </a:bodyPr>
          <a:lstStyle/>
          <a:p>
            <a:pPr defTabSz="609585">
              <a:lnSpc>
                <a:spcPct val="140000"/>
              </a:lnSpc>
              <a:buClr>
                <a:srgbClr val="000000"/>
              </a:buClr>
              <a:buSzPct val="45833"/>
            </a:pP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200 million</a:t>
            </a:r>
            <a:r>
              <a:rPr lang="en"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 </a:t>
            </a:r>
            <a:r>
              <a:rPr lang="en" dirty="0">
                <a:gradFill>
                  <a:gsLst>
                    <a:gs pos="93617">
                      <a:schemeClr val="tx1"/>
                    </a:gs>
                    <a:gs pos="48936">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visits per month</a:t>
            </a:r>
          </a:p>
        </p:txBody>
      </p:sp>
      <p:sp>
        <p:nvSpPr>
          <p:cNvPr id="24" name="Shape 144">
            <a:extLst>
              <a:ext uri="{FF2B5EF4-FFF2-40B4-BE49-F238E27FC236}">
                <a16:creationId xmlns:a16="http://schemas.microsoft.com/office/drawing/2014/main" xmlns="" id="{17E8690E-37BE-4079-94AE-33351602F4EA}"/>
              </a:ext>
            </a:extLst>
          </p:cNvPr>
          <p:cNvSpPr txBox="1"/>
          <p:nvPr/>
        </p:nvSpPr>
        <p:spPr>
          <a:xfrm>
            <a:off x="571500" y="3807164"/>
            <a:ext cx="4754880" cy="343427"/>
          </a:xfrm>
          <a:prstGeom prst="rect">
            <a:avLst/>
          </a:prstGeom>
          <a:noFill/>
          <a:ln>
            <a:noFill/>
          </a:ln>
        </p:spPr>
        <p:txBody>
          <a:bodyPr wrap="square" lIns="0" tIns="0" rIns="0" bIns="0" anchor="t" anchorCtr="0">
            <a:spAutoFit/>
          </a:bodyPr>
          <a:lstStyle/>
          <a:p>
            <a:pPr defTabSz="609585">
              <a:lnSpc>
                <a:spcPct val="140000"/>
              </a:lnSpc>
              <a:buClr>
                <a:srgbClr val="474746"/>
              </a:buClr>
              <a:buSzPct val="45833"/>
            </a:pP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3.6 billion €</a:t>
            </a:r>
            <a:r>
              <a:rPr lang="en"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 </a:t>
            </a:r>
            <a:r>
              <a:rPr lang="en" dirty="0">
                <a:gradFill>
                  <a:gsLst>
                    <a:gs pos="93617">
                      <a:schemeClr val="tx1"/>
                    </a:gs>
                    <a:gs pos="48936">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net sales 2016</a:t>
            </a:r>
          </a:p>
        </p:txBody>
      </p:sp>
      <p:sp>
        <p:nvSpPr>
          <p:cNvPr id="144" name="Shape 144"/>
          <p:cNvSpPr txBox="1"/>
          <p:nvPr/>
        </p:nvSpPr>
        <p:spPr>
          <a:xfrm>
            <a:off x="571500" y="2185980"/>
            <a:ext cx="4754880" cy="343427"/>
          </a:xfrm>
          <a:prstGeom prst="rect">
            <a:avLst/>
          </a:prstGeom>
          <a:noFill/>
          <a:ln>
            <a:noFill/>
          </a:ln>
        </p:spPr>
        <p:txBody>
          <a:bodyPr wrap="square" lIns="0" tIns="0" rIns="0" bIns="0" anchor="t" anchorCtr="0">
            <a:spAutoFit/>
          </a:bodyPr>
          <a:lstStyle/>
          <a:p>
            <a:pPr defTabSz="609585">
              <a:lnSpc>
                <a:spcPct val="140000"/>
              </a:lnSpc>
              <a:buClr>
                <a:srgbClr val="000000"/>
              </a:buClr>
              <a:buSzPct val="45833"/>
            </a:pP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15</a:t>
            </a:r>
            <a:r>
              <a:rPr lang="en" dirty="0">
                <a:gradFill>
                  <a:gsLst>
                    <a:gs pos="48936">
                      <a:schemeClr val="tx2"/>
                    </a:gs>
                    <a:gs pos="21348">
                      <a:schemeClr val="tx2"/>
                    </a:gs>
                  </a:gsLst>
                  <a:lin ang="5400000" scaled="0"/>
                </a:gradFill>
                <a:latin typeface="Arial" panose="020B0604020202020204" pitchFamily="34" charset="0"/>
                <a:ea typeface="Amazon Ember" panose="020B0603020204020204" pitchFamily="34" charset="0"/>
                <a:cs typeface="Arial" panose="020B0604020202020204" pitchFamily="34" charset="0"/>
              </a:rPr>
              <a:t> </a:t>
            </a:r>
            <a:r>
              <a:rPr lang="en" dirty="0">
                <a:gradFill>
                  <a:gsLst>
                    <a:gs pos="93617">
                      <a:schemeClr val="tx1"/>
                    </a:gs>
                    <a:gs pos="48936">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markets</a:t>
            </a:r>
          </a:p>
        </p:txBody>
      </p:sp>
      <p:sp>
        <p:nvSpPr>
          <p:cNvPr id="25" name="Shape 144">
            <a:extLst>
              <a:ext uri="{FF2B5EF4-FFF2-40B4-BE49-F238E27FC236}">
                <a16:creationId xmlns:a16="http://schemas.microsoft.com/office/drawing/2014/main" xmlns="" id="{3F76860B-94DA-4B71-AE14-AB2130255BEB}"/>
              </a:ext>
            </a:extLst>
          </p:cNvPr>
          <p:cNvSpPr txBox="1"/>
          <p:nvPr/>
        </p:nvSpPr>
        <p:spPr>
          <a:xfrm>
            <a:off x="571500" y="5428349"/>
            <a:ext cx="4754880" cy="343427"/>
          </a:xfrm>
          <a:prstGeom prst="rect">
            <a:avLst/>
          </a:prstGeom>
          <a:noFill/>
          <a:ln>
            <a:noFill/>
          </a:ln>
        </p:spPr>
        <p:txBody>
          <a:bodyPr wrap="square" lIns="0" tIns="0" rIns="0" bIns="0" anchor="t" anchorCtr="0">
            <a:spAutoFit/>
          </a:bodyPr>
          <a:lstStyle/>
          <a:p>
            <a:pPr defTabSz="609585">
              <a:lnSpc>
                <a:spcPct val="140000"/>
              </a:lnSpc>
              <a:buClr>
                <a:srgbClr val="000000"/>
              </a:buClr>
              <a:buSzPct val="45833"/>
            </a:pP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1,</a:t>
            </a:r>
            <a:r>
              <a:rPr lang="en-US"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9</a:t>
            </a: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00</a:t>
            </a:r>
            <a:r>
              <a:rPr lang="en"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 </a:t>
            </a:r>
            <a:r>
              <a:rPr lang="en-US" dirty="0">
                <a:gradFill>
                  <a:gsLst>
                    <a:gs pos="93617">
                      <a:schemeClr val="tx1"/>
                    </a:gs>
                    <a:gs pos="48936">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engineers trained in Tech</a:t>
            </a:r>
            <a:endParaRPr lang="en" dirty="0">
              <a:gradFill>
                <a:gsLst>
                  <a:gs pos="93617">
                    <a:schemeClr val="tx1"/>
                  </a:gs>
                  <a:gs pos="48936">
                    <a:schemeClr val="tx1"/>
                  </a:gs>
                </a:gsLst>
                <a:lin ang="5400000" scaled="0"/>
              </a:gradFill>
              <a:latin typeface="Arial" panose="020B0604020202020204" pitchFamily="34" charset="0"/>
              <a:ea typeface="Amazon Ember" panose="020B0603020204020204" pitchFamily="34" charset="0"/>
              <a:cs typeface="Arial" panose="020B0604020202020204" pitchFamily="34" charset="0"/>
            </a:endParaRPr>
          </a:p>
        </p:txBody>
      </p:sp>
      <p:cxnSp>
        <p:nvCxnSpPr>
          <p:cNvPr id="32" name="Straight Connector 31">
            <a:extLst>
              <a:ext uri="{FF2B5EF4-FFF2-40B4-BE49-F238E27FC236}">
                <a16:creationId xmlns:a16="http://schemas.microsoft.com/office/drawing/2014/main" xmlns="" id="{62166A43-A7E8-49BC-A9CA-06DB07AD4D5D}"/>
              </a:ext>
            </a:extLst>
          </p:cNvPr>
          <p:cNvCxnSpPr>
            <a:cxnSpLocks/>
          </p:cNvCxnSpPr>
          <p:nvPr/>
        </p:nvCxnSpPr>
        <p:spPr>
          <a:xfrm>
            <a:off x="609600" y="1866007"/>
            <a:ext cx="109728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xmlns="" id="{9C2539D7-5148-4401-AF5B-06888DE5F59F}"/>
              </a:ext>
            </a:extLst>
          </p:cNvPr>
          <p:cNvCxnSpPr>
            <a:cxnSpLocks/>
          </p:cNvCxnSpPr>
          <p:nvPr/>
        </p:nvCxnSpPr>
        <p:spPr>
          <a:xfrm>
            <a:off x="609600" y="6133161"/>
            <a:ext cx="109728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20" name="Shape 144">
            <a:extLst>
              <a:ext uri="{FF2B5EF4-FFF2-40B4-BE49-F238E27FC236}">
                <a16:creationId xmlns:a16="http://schemas.microsoft.com/office/drawing/2014/main" xmlns="" id="{5A6B263D-A83F-4A94-BA6A-292035C57CBD}"/>
              </a:ext>
            </a:extLst>
          </p:cNvPr>
          <p:cNvSpPr txBox="1"/>
          <p:nvPr/>
        </p:nvSpPr>
        <p:spPr>
          <a:xfrm>
            <a:off x="571500" y="4887953"/>
            <a:ext cx="4754880" cy="343427"/>
          </a:xfrm>
          <a:prstGeom prst="rect">
            <a:avLst/>
          </a:prstGeom>
          <a:noFill/>
          <a:ln>
            <a:noFill/>
          </a:ln>
        </p:spPr>
        <p:txBody>
          <a:bodyPr wrap="square" lIns="0" tIns="0" rIns="0" bIns="0" anchor="t" anchorCtr="0">
            <a:spAutoFit/>
          </a:bodyPr>
          <a:lstStyle/>
          <a:p>
            <a:pPr defTabSz="609585">
              <a:lnSpc>
                <a:spcPct val="140000"/>
              </a:lnSpc>
              <a:buClr>
                <a:srgbClr val="000000"/>
              </a:buClr>
              <a:buSzPct val="45833"/>
            </a:pP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1</a:t>
            </a:r>
            <a:r>
              <a:rPr lang="en-US"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4</a:t>
            </a:r>
            <a:r>
              <a:rPr lang="en" b="1"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,000</a:t>
            </a:r>
            <a:r>
              <a:rPr lang="en" dirty="0">
                <a:gradFill>
                  <a:gsLst>
                    <a:gs pos="79787">
                      <a:schemeClr val="accent2"/>
                    </a:gs>
                    <a:gs pos="48936">
                      <a:schemeClr val="accent2"/>
                    </a:gs>
                  </a:gsLst>
                  <a:lin ang="5400000" scaled="0"/>
                </a:gradFill>
                <a:latin typeface="Arial" panose="020B0604020202020204" pitchFamily="34" charset="0"/>
                <a:ea typeface="Amazon Ember" panose="020B0603020204020204" pitchFamily="34" charset="0"/>
                <a:cs typeface="Arial" panose="020B0604020202020204" pitchFamily="34" charset="0"/>
              </a:rPr>
              <a:t> </a:t>
            </a:r>
            <a:r>
              <a:rPr lang="en" dirty="0">
                <a:gradFill>
                  <a:gsLst>
                    <a:gs pos="93617">
                      <a:schemeClr val="tx1"/>
                    </a:gs>
                    <a:gs pos="48936">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employees in Europe</a:t>
            </a:r>
          </a:p>
        </p:txBody>
      </p:sp>
    </p:spTree>
    <p:extLst>
      <p:ext uri="{BB962C8B-B14F-4D97-AF65-F5344CB8AC3E}">
        <p14:creationId xmlns:p14="http://schemas.microsoft.com/office/powerpoint/2010/main" val="1546642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p:txBody>
          <a:bodyPr/>
          <a:lstStyle/>
          <a:p>
            <a:r>
              <a:rPr lang="en-US"/>
              <a:t>Why Kubernetes at Zalando</a:t>
            </a:r>
            <a:endParaRPr lang="en" dirty="0"/>
          </a:p>
        </p:txBody>
      </p:sp>
      <p:sp>
        <p:nvSpPr>
          <p:cNvPr id="150" name="Shape 150"/>
          <p:cNvSpPr/>
          <p:nvPr/>
        </p:nvSpPr>
        <p:spPr>
          <a:xfrm>
            <a:off x="469763" y="2087895"/>
            <a:ext cx="3462528" cy="615553"/>
          </a:xfrm>
          <a:prstGeom prst="rect">
            <a:avLst/>
          </a:prstGeom>
          <a:noFill/>
          <a:ln>
            <a:noFill/>
          </a:ln>
        </p:spPr>
        <p:txBody>
          <a:bodyPr wrap="square" lIns="121920" tIns="60960" rIns="121920" bIns="60960" anchor="t" anchorCtr="0">
            <a:spAutoFit/>
          </a:bodyPr>
          <a:lstStyle/>
          <a:p>
            <a:pPr defTabSz="609585"/>
            <a:r>
              <a:rPr lang="en-US" sz="3200" dirty="0">
                <a:gradFill>
                  <a:gsLst>
                    <a:gs pos="20225">
                      <a:srgbClr val="FF9600"/>
                    </a:gs>
                    <a:gs pos="35955">
                      <a:srgbClr val="FF9600"/>
                    </a:gs>
                  </a:gsLst>
                  <a:lin ang="5400000" scaled="0"/>
                </a:gradFill>
                <a:latin typeface="Arial" panose="020B0604020202020204" pitchFamily="34" charset="0"/>
                <a:ea typeface="Amazon Ember" panose="020B0603020204020204" pitchFamily="34" charset="0"/>
                <a:cs typeface="Arial" panose="020B0604020202020204" pitchFamily="34" charset="0"/>
              </a:rPr>
              <a:t>On-premises</a:t>
            </a:r>
            <a:endParaRPr lang="en" sz="3200" dirty="0">
              <a:gradFill>
                <a:gsLst>
                  <a:gs pos="20225">
                    <a:srgbClr val="FF9600"/>
                  </a:gs>
                  <a:gs pos="35955">
                    <a:srgbClr val="FF9600"/>
                  </a:gs>
                </a:gsLst>
                <a:lin ang="5400000" scaled="0"/>
              </a:gradFill>
              <a:latin typeface="Arial" panose="020B0604020202020204" pitchFamily="34" charset="0"/>
              <a:ea typeface="Amazon Ember" panose="020B0603020204020204" pitchFamily="34" charset="0"/>
              <a:cs typeface="Arial" panose="020B0604020202020204" pitchFamily="34" charset="0"/>
            </a:endParaRPr>
          </a:p>
        </p:txBody>
      </p:sp>
      <p:sp>
        <p:nvSpPr>
          <p:cNvPr id="151" name="Shape 151"/>
          <p:cNvSpPr/>
          <p:nvPr/>
        </p:nvSpPr>
        <p:spPr>
          <a:xfrm>
            <a:off x="4381059" y="2087895"/>
            <a:ext cx="3462528" cy="615553"/>
          </a:xfrm>
          <a:prstGeom prst="rect">
            <a:avLst/>
          </a:prstGeom>
          <a:noFill/>
          <a:ln>
            <a:noFill/>
          </a:ln>
        </p:spPr>
        <p:txBody>
          <a:bodyPr wrap="square" lIns="121920" tIns="60960" rIns="121920" bIns="60960" anchor="t" anchorCtr="0">
            <a:spAutoFit/>
          </a:bodyPr>
          <a:lstStyle/>
          <a:p>
            <a:pPr defTabSz="609585"/>
            <a:r>
              <a:rPr lang="en-US" sz="3200" dirty="0">
                <a:gradFill>
                  <a:gsLst>
                    <a:gs pos="20225">
                      <a:srgbClr val="FF9600"/>
                    </a:gs>
                    <a:gs pos="35955">
                      <a:srgbClr val="FF9600"/>
                    </a:gs>
                  </a:gsLst>
                  <a:lin ang="5400000" scaled="0"/>
                </a:gradFill>
                <a:latin typeface="Arial" panose="020B0604020202020204" pitchFamily="34" charset="0"/>
                <a:ea typeface="Amazon Ember" panose="020B0603020204020204" pitchFamily="34" charset="0"/>
                <a:cs typeface="Arial" panose="020B0604020202020204" pitchFamily="34" charset="0"/>
              </a:rPr>
              <a:t>AWS/STUPS</a:t>
            </a:r>
            <a:endParaRPr lang="en" sz="3200" dirty="0">
              <a:gradFill>
                <a:gsLst>
                  <a:gs pos="20225">
                    <a:srgbClr val="FF9600"/>
                  </a:gs>
                  <a:gs pos="35955">
                    <a:srgbClr val="FF9600"/>
                  </a:gs>
                </a:gsLst>
                <a:lin ang="5400000" scaled="0"/>
              </a:gradFill>
              <a:latin typeface="Arial" panose="020B0604020202020204" pitchFamily="34" charset="0"/>
              <a:ea typeface="Amazon Ember" panose="020B0603020204020204" pitchFamily="34" charset="0"/>
              <a:cs typeface="Arial" panose="020B0604020202020204" pitchFamily="34" charset="0"/>
            </a:endParaRPr>
          </a:p>
        </p:txBody>
      </p:sp>
      <p:sp>
        <p:nvSpPr>
          <p:cNvPr id="152" name="Shape 152"/>
          <p:cNvSpPr txBox="1"/>
          <p:nvPr/>
        </p:nvSpPr>
        <p:spPr>
          <a:xfrm>
            <a:off x="469763" y="3297545"/>
            <a:ext cx="3462528" cy="989438"/>
          </a:xfrm>
          <a:prstGeom prst="rect">
            <a:avLst/>
          </a:prstGeom>
          <a:noFill/>
          <a:ln>
            <a:noFill/>
          </a:ln>
        </p:spPr>
        <p:txBody>
          <a:bodyPr wrap="square" lIns="121920" tIns="60960" rIns="121920" bIns="60960" anchor="t" anchorCtr="0">
            <a:spAutoFit/>
          </a:bodyPr>
          <a:lstStyle/>
          <a:p>
            <a:pPr defTabSz="609585">
              <a:lnSpc>
                <a:spcPct val="150000"/>
              </a:lnSpc>
            </a:pPr>
            <a:r>
              <a:rPr lang="en-US"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Limited capacity</a:t>
            </a:r>
            <a:endParaRPr lang="en"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endParaRPr>
          </a:p>
          <a:p>
            <a:pPr defTabSz="609585">
              <a:lnSpc>
                <a:spcPct val="150000"/>
              </a:lnSpc>
            </a:pPr>
            <a:r>
              <a:rPr lang="en-US"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Custom tool</a:t>
            </a:r>
            <a:endParaRPr lang="en"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endParaRPr>
          </a:p>
        </p:txBody>
      </p:sp>
      <p:sp>
        <p:nvSpPr>
          <p:cNvPr id="153" name="Shape 153"/>
          <p:cNvSpPr txBox="1"/>
          <p:nvPr/>
        </p:nvSpPr>
        <p:spPr>
          <a:xfrm>
            <a:off x="4381059" y="3297545"/>
            <a:ext cx="3462528" cy="989438"/>
          </a:xfrm>
          <a:prstGeom prst="rect">
            <a:avLst/>
          </a:prstGeom>
          <a:noFill/>
          <a:ln>
            <a:noFill/>
          </a:ln>
        </p:spPr>
        <p:txBody>
          <a:bodyPr wrap="square" lIns="121920" tIns="60960" rIns="121920" bIns="60960" anchor="t" anchorCtr="0">
            <a:spAutoFit/>
          </a:bodyPr>
          <a:lstStyle/>
          <a:p>
            <a:pPr defTabSz="609585">
              <a:lnSpc>
                <a:spcPct val="150000"/>
              </a:lnSpc>
            </a:pPr>
            <a:r>
              <a:rPr lang="en-US"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Low </a:t>
            </a:r>
            <a:r>
              <a:rPr lang="en"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density</a:t>
            </a:r>
          </a:p>
          <a:p>
            <a:pPr defTabSz="609585">
              <a:lnSpc>
                <a:spcPct val="150000"/>
              </a:lnSpc>
            </a:pPr>
            <a:r>
              <a:rPr lang="en-US" sz="2000" dirty="0" err="1">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CloudFormation</a:t>
            </a:r>
            <a:endParaRPr lang="en"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endParaRPr>
          </a:p>
        </p:txBody>
      </p:sp>
      <p:cxnSp>
        <p:nvCxnSpPr>
          <p:cNvPr id="14" name="Straight Connector 13">
            <a:extLst>
              <a:ext uri="{FF2B5EF4-FFF2-40B4-BE49-F238E27FC236}">
                <a16:creationId xmlns:a16="http://schemas.microsoft.com/office/drawing/2014/main" xmlns="" id="{E688CEFA-1C2D-48FC-836C-F712FFD3B8C8}"/>
              </a:ext>
            </a:extLst>
          </p:cNvPr>
          <p:cNvCxnSpPr>
            <a:cxnSpLocks/>
          </p:cNvCxnSpPr>
          <p:nvPr/>
        </p:nvCxnSpPr>
        <p:spPr>
          <a:xfrm>
            <a:off x="469763" y="2938941"/>
            <a:ext cx="3462528" cy="0"/>
          </a:xfrm>
          <a:prstGeom prst="line">
            <a:avLst/>
          </a:prstGeom>
          <a:ln w="12700">
            <a:solidFill>
              <a:schemeClr val="tx1"/>
            </a:solidFill>
            <a:tailEnd type="arrow" w="lg" len="sm"/>
          </a:ln>
          <a:effectLst/>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xmlns="" id="{FD646E63-8136-4B5F-AF48-C987A1361899}"/>
              </a:ext>
            </a:extLst>
          </p:cNvPr>
          <p:cNvCxnSpPr/>
          <p:nvPr/>
        </p:nvCxnSpPr>
        <p:spPr>
          <a:xfrm>
            <a:off x="4381059" y="2938941"/>
            <a:ext cx="3462528" cy="0"/>
          </a:xfrm>
          <a:prstGeom prst="line">
            <a:avLst/>
          </a:prstGeom>
          <a:ln w="12700">
            <a:solidFill>
              <a:schemeClr val="tx1"/>
            </a:solidFill>
            <a:tailEnd type="arrow" w="lg" len="sm"/>
          </a:ln>
          <a:effectLst/>
        </p:spPr>
        <p:style>
          <a:lnRef idx="2">
            <a:schemeClr val="accent1"/>
          </a:lnRef>
          <a:fillRef idx="0">
            <a:schemeClr val="accent1"/>
          </a:fillRef>
          <a:effectRef idx="1">
            <a:schemeClr val="accent1"/>
          </a:effectRef>
          <a:fontRef idx="minor">
            <a:schemeClr val="tx1"/>
          </a:fontRef>
        </p:style>
      </p:cxnSp>
      <p:sp>
        <p:nvSpPr>
          <p:cNvPr id="15" name="Shape 151">
            <a:extLst>
              <a:ext uri="{FF2B5EF4-FFF2-40B4-BE49-F238E27FC236}">
                <a16:creationId xmlns:a16="http://schemas.microsoft.com/office/drawing/2014/main" xmlns="" id="{2D9F4B47-043F-4D1B-AF97-4D51AAF3A9A2}"/>
              </a:ext>
            </a:extLst>
          </p:cNvPr>
          <p:cNvSpPr/>
          <p:nvPr/>
        </p:nvSpPr>
        <p:spPr>
          <a:xfrm>
            <a:off x="8287444" y="2087895"/>
            <a:ext cx="3462528" cy="615553"/>
          </a:xfrm>
          <a:prstGeom prst="rect">
            <a:avLst/>
          </a:prstGeom>
          <a:noFill/>
          <a:ln>
            <a:noFill/>
          </a:ln>
        </p:spPr>
        <p:txBody>
          <a:bodyPr wrap="square" lIns="121920" tIns="60960" rIns="121920" bIns="60960" anchor="t" anchorCtr="0">
            <a:spAutoFit/>
          </a:bodyPr>
          <a:lstStyle/>
          <a:p>
            <a:pPr defTabSz="609585"/>
            <a:r>
              <a:rPr lang="en-US" sz="3200" dirty="0">
                <a:gradFill>
                  <a:gsLst>
                    <a:gs pos="20225">
                      <a:srgbClr val="FF9600"/>
                    </a:gs>
                    <a:gs pos="35955">
                      <a:srgbClr val="FF9600"/>
                    </a:gs>
                  </a:gsLst>
                  <a:lin ang="5400000" scaled="0"/>
                </a:gradFill>
                <a:latin typeface="Arial" panose="020B0604020202020204" pitchFamily="34" charset="0"/>
                <a:ea typeface="Amazon Ember" panose="020B0603020204020204" pitchFamily="34" charset="0"/>
                <a:cs typeface="Arial" panose="020B0604020202020204" pitchFamily="34" charset="0"/>
              </a:rPr>
              <a:t>AWS/K8s</a:t>
            </a:r>
            <a:endParaRPr lang="en" sz="3200" dirty="0">
              <a:gradFill>
                <a:gsLst>
                  <a:gs pos="20225">
                    <a:srgbClr val="FF9600"/>
                  </a:gs>
                  <a:gs pos="35955">
                    <a:srgbClr val="FF9600"/>
                  </a:gs>
                </a:gsLst>
                <a:lin ang="5400000" scaled="0"/>
              </a:gradFill>
              <a:latin typeface="Arial" panose="020B0604020202020204" pitchFamily="34" charset="0"/>
              <a:ea typeface="Amazon Ember" panose="020B0603020204020204" pitchFamily="34" charset="0"/>
              <a:cs typeface="Arial" panose="020B0604020202020204" pitchFamily="34" charset="0"/>
            </a:endParaRPr>
          </a:p>
        </p:txBody>
      </p:sp>
      <p:sp>
        <p:nvSpPr>
          <p:cNvPr id="17" name="Shape 153">
            <a:extLst>
              <a:ext uri="{FF2B5EF4-FFF2-40B4-BE49-F238E27FC236}">
                <a16:creationId xmlns:a16="http://schemas.microsoft.com/office/drawing/2014/main" xmlns="" id="{A1828CA8-3412-41C3-A546-238641C54246}"/>
              </a:ext>
            </a:extLst>
          </p:cNvPr>
          <p:cNvSpPr txBox="1"/>
          <p:nvPr/>
        </p:nvSpPr>
        <p:spPr>
          <a:xfrm>
            <a:off x="8287444" y="3297545"/>
            <a:ext cx="3462528" cy="989438"/>
          </a:xfrm>
          <a:prstGeom prst="rect">
            <a:avLst/>
          </a:prstGeom>
          <a:noFill/>
          <a:ln>
            <a:noFill/>
          </a:ln>
        </p:spPr>
        <p:txBody>
          <a:bodyPr wrap="square" lIns="121920" tIns="60960" rIns="121920" bIns="60960" anchor="t" anchorCtr="0">
            <a:spAutoFit/>
          </a:bodyPr>
          <a:lstStyle/>
          <a:p>
            <a:pPr defTabSz="609585">
              <a:lnSpc>
                <a:spcPct val="150000"/>
              </a:lnSpc>
            </a:pPr>
            <a:r>
              <a:rPr lang="en-US"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High density</a:t>
            </a:r>
            <a:endParaRPr lang="en"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endParaRPr>
          </a:p>
          <a:p>
            <a:pPr defTabSz="609585">
              <a:lnSpc>
                <a:spcPct val="150000"/>
              </a:lnSpc>
            </a:pPr>
            <a:r>
              <a:rPr lang="en-US"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Right abstraction</a:t>
            </a:r>
            <a:endParaRPr lang="en" sz="2000" dirty="0">
              <a:gradFill>
                <a:gsLst>
                  <a:gs pos="78723">
                    <a:schemeClr val="tx1"/>
                  </a:gs>
                  <a:gs pos="44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endParaRPr>
          </a:p>
        </p:txBody>
      </p:sp>
      <p:cxnSp>
        <p:nvCxnSpPr>
          <p:cNvPr id="18" name="Straight Connector 17">
            <a:extLst>
              <a:ext uri="{FF2B5EF4-FFF2-40B4-BE49-F238E27FC236}">
                <a16:creationId xmlns:a16="http://schemas.microsoft.com/office/drawing/2014/main" xmlns="" id="{96EE1D20-2410-4911-B44C-CEC98109D1E9}"/>
              </a:ext>
            </a:extLst>
          </p:cNvPr>
          <p:cNvCxnSpPr/>
          <p:nvPr/>
        </p:nvCxnSpPr>
        <p:spPr>
          <a:xfrm>
            <a:off x="8287444" y="2938941"/>
            <a:ext cx="3462528" cy="0"/>
          </a:xfrm>
          <a:prstGeom prst="line">
            <a:avLst/>
          </a:prstGeom>
          <a:ln w="12700">
            <a:solidFill>
              <a:schemeClr val="tx1"/>
            </a:solidFill>
            <a:tailEnd type="arrow" w="lg" len="sm"/>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67729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0" name="Shape 159">
            <a:extLst>
              <a:ext uri="{FF2B5EF4-FFF2-40B4-BE49-F238E27FC236}">
                <a16:creationId xmlns:a16="http://schemas.microsoft.com/office/drawing/2014/main" xmlns="" id="{9341487E-D710-4BC0-B1B4-7E009B92E428}"/>
              </a:ext>
            </a:extLst>
          </p:cNvPr>
          <p:cNvSpPr txBox="1">
            <a:spLocks/>
          </p:cNvSpPr>
          <p:nvPr/>
        </p:nvSpPr>
        <p:spPr>
          <a:xfrm>
            <a:off x="571500" y="2059500"/>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US" sz="2000" spc="67" dirty="0">
                <a:gradFill>
                  <a:gsLst>
                    <a:gs pos="19149">
                      <a:schemeClr val="tx1"/>
                    </a:gs>
                    <a:gs pos="44000">
                      <a:schemeClr val="tx1"/>
                    </a:gs>
                  </a:gsLst>
                  <a:lin ang="5400000" scaled="1"/>
                </a:gradFill>
                <a:latin typeface="Arial" panose="020B0604020202020204" pitchFamily="34" charset="0"/>
                <a:cs typeface="Arial" panose="020B0604020202020204" pitchFamily="34" charset="0"/>
              </a:rPr>
              <a:t>Multiple AWS accounts—one cluster per account</a:t>
            </a:r>
          </a:p>
        </p:txBody>
      </p:sp>
      <p:sp>
        <p:nvSpPr>
          <p:cNvPr id="158" name="Shape 158"/>
          <p:cNvSpPr txBox="1">
            <a:spLocks noGrp="1"/>
          </p:cNvSpPr>
          <p:nvPr>
            <p:ph type="title"/>
          </p:nvPr>
        </p:nvSpPr>
        <p:spPr/>
        <p:txBody>
          <a:bodyPr/>
          <a:lstStyle/>
          <a:p>
            <a:r>
              <a:rPr lang="en-US"/>
              <a:t>Kubernetes clusters</a:t>
            </a:r>
            <a:endParaRPr lang="en" dirty="0"/>
          </a:p>
        </p:txBody>
      </p:sp>
      <p:cxnSp>
        <p:nvCxnSpPr>
          <p:cNvPr id="8" name="Straight Connector 7">
            <a:extLst>
              <a:ext uri="{FF2B5EF4-FFF2-40B4-BE49-F238E27FC236}">
                <a16:creationId xmlns:a16="http://schemas.microsoft.com/office/drawing/2014/main" xmlns="" id="{8066D7DB-3F37-4D74-BA9F-76E397943B6C}"/>
              </a:ext>
            </a:extLst>
          </p:cNvPr>
          <p:cNvCxnSpPr>
            <a:cxnSpLocks/>
          </p:cNvCxnSpPr>
          <p:nvPr/>
        </p:nvCxnSpPr>
        <p:spPr>
          <a:xfrm>
            <a:off x="571500" y="2813319"/>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xmlns="" id="{7BA0BA1E-6FA9-46B3-BA7D-76DF17C0B942}"/>
              </a:ext>
            </a:extLst>
          </p:cNvPr>
          <p:cNvCxnSpPr>
            <a:cxnSpLocks/>
          </p:cNvCxnSpPr>
          <p:nvPr/>
        </p:nvCxnSpPr>
        <p:spPr>
          <a:xfrm>
            <a:off x="571500" y="3910587"/>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6" name="Shape 159">
            <a:extLst>
              <a:ext uri="{FF2B5EF4-FFF2-40B4-BE49-F238E27FC236}">
                <a16:creationId xmlns:a16="http://schemas.microsoft.com/office/drawing/2014/main" xmlns="" id="{36B0AE57-D21E-4BD9-A069-1C38D73D8147}"/>
              </a:ext>
            </a:extLst>
          </p:cNvPr>
          <p:cNvSpPr txBox="1">
            <a:spLocks/>
          </p:cNvSpPr>
          <p:nvPr/>
        </p:nvSpPr>
        <p:spPr>
          <a:xfrm>
            <a:off x="571500" y="4254036"/>
            <a:ext cx="11265407" cy="1051570"/>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US" sz="2000" spc="67" dirty="0">
                <a:gradFill>
                  <a:gsLst>
                    <a:gs pos="19149">
                      <a:schemeClr val="tx1"/>
                    </a:gs>
                    <a:gs pos="44000">
                      <a:schemeClr val="tx1"/>
                    </a:gs>
                  </a:gsLst>
                  <a:lin ang="5400000" scaled="1"/>
                </a:gradFill>
                <a:latin typeface="Arial" panose="020B0604020202020204" pitchFamily="34" charset="0"/>
                <a:cs typeface="Arial" panose="020B0604020202020204" pitchFamily="34" charset="0"/>
              </a:rPr>
              <a:t>“Small” clusters</a:t>
            </a:r>
          </a:p>
          <a:p>
            <a:pPr marL="230712" lvl="1" indent="-230712" defTabSz="609585">
              <a:spcBef>
                <a:spcPts val="533"/>
              </a:spcBef>
            </a:pPr>
            <a:r>
              <a:rPr lang="en-US" sz="1600" spc="67" dirty="0">
                <a:gradFill>
                  <a:gsLst>
                    <a:gs pos="19149">
                      <a:schemeClr val="tx1"/>
                    </a:gs>
                    <a:gs pos="44000">
                      <a:schemeClr val="tx1"/>
                    </a:gs>
                  </a:gsLst>
                  <a:lin ang="5400000" scaled="1"/>
                </a:gradFill>
                <a:latin typeface="Arial" panose="020B0604020202020204" pitchFamily="34" charset="0"/>
                <a:cs typeface="Arial" panose="020B0604020202020204" pitchFamily="34" charset="0"/>
              </a:rPr>
              <a:t>Limit impact of possible outages</a:t>
            </a:r>
          </a:p>
          <a:p>
            <a:pPr marL="230712" lvl="1" indent="-230712" defTabSz="609585">
              <a:spcBef>
                <a:spcPts val="533"/>
              </a:spcBef>
            </a:pPr>
            <a:r>
              <a:rPr lang="en-US" sz="1600" spc="67" dirty="0">
                <a:gradFill>
                  <a:gsLst>
                    <a:gs pos="19149">
                      <a:schemeClr val="tx1"/>
                    </a:gs>
                    <a:gs pos="44000">
                      <a:schemeClr val="tx1"/>
                    </a:gs>
                  </a:gsLst>
                  <a:lin ang="5400000" scaled="1"/>
                </a:gradFill>
                <a:latin typeface="Arial" panose="020B0604020202020204" pitchFamily="34" charset="0"/>
                <a:cs typeface="Arial" panose="020B0604020202020204" pitchFamily="34" charset="0"/>
              </a:rPr>
              <a:t>Kubernetes code not optimized for AWS rate limiting </a:t>
            </a:r>
          </a:p>
        </p:txBody>
      </p:sp>
      <p:sp>
        <p:nvSpPr>
          <p:cNvPr id="17" name="Shape 159">
            <a:extLst>
              <a:ext uri="{FF2B5EF4-FFF2-40B4-BE49-F238E27FC236}">
                <a16:creationId xmlns:a16="http://schemas.microsoft.com/office/drawing/2014/main" xmlns="" id="{072A5539-1623-4819-A730-92C9545493F9}"/>
              </a:ext>
            </a:extLst>
          </p:cNvPr>
          <p:cNvSpPr txBox="1">
            <a:spLocks/>
          </p:cNvSpPr>
          <p:nvPr/>
        </p:nvSpPr>
        <p:spPr>
          <a:xfrm>
            <a:off x="571500" y="3156768"/>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US" sz="2000" spc="67" dirty="0">
                <a:gradFill>
                  <a:gsLst>
                    <a:gs pos="19149">
                      <a:schemeClr val="tx1"/>
                    </a:gs>
                    <a:gs pos="44000">
                      <a:schemeClr val="tx1"/>
                    </a:gs>
                  </a:gsLst>
                  <a:lin ang="5400000" scaled="1"/>
                </a:gradFill>
                <a:latin typeface="Arial" panose="020B0604020202020204" pitchFamily="34" charset="0"/>
                <a:cs typeface="Arial" panose="020B0604020202020204" pitchFamily="34" charset="0"/>
              </a:rPr>
              <a:t>Currently ~50 Kubernetes clusters </a:t>
            </a:r>
          </a:p>
        </p:txBody>
      </p:sp>
    </p:spTree>
    <p:extLst>
      <p:ext uri="{BB962C8B-B14F-4D97-AF65-F5344CB8AC3E}">
        <p14:creationId xmlns:p14="http://schemas.microsoft.com/office/powerpoint/2010/main" val="1359140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p:nvPr>
        </p:nvSpPr>
        <p:spPr/>
        <p:txBody>
          <a:bodyPr/>
          <a:lstStyle/>
          <a:p>
            <a:r>
              <a:rPr lang="en-US"/>
              <a:t>Setup with CloudFormation</a:t>
            </a:r>
            <a:endParaRPr lang="en" dirty="0"/>
          </a:p>
        </p:txBody>
      </p:sp>
      <p:sp>
        <p:nvSpPr>
          <p:cNvPr id="5" name="Shape 159">
            <a:extLst>
              <a:ext uri="{FF2B5EF4-FFF2-40B4-BE49-F238E27FC236}">
                <a16:creationId xmlns:a16="http://schemas.microsoft.com/office/drawing/2014/main" xmlns="" id="{5063A073-97DF-4752-9EB3-4452A2E95D75}"/>
              </a:ext>
            </a:extLst>
          </p:cNvPr>
          <p:cNvSpPr txBox="1">
            <a:spLocks/>
          </p:cNvSpPr>
          <p:nvPr/>
        </p:nvSpPr>
        <p:spPr>
          <a:xfrm>
            <a:off x="583693" y="2059500"/>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spcAft>
                <a:spcPts val="2133"/>
              </a:spcAft>
              <a:buSzPct val="100000"/>
            </a:pPr>
            <a:r>
              <a:rPr lang="en-US" sz="2000" spc="67" dirty="0" err="1">
                <a:gradFill>
                  <a:gsLst>
                    <a:gs pos="93617">
                      <a:schemeClr val="tx1"/>
                    </a:gs>
                    <a:gs pos="82979">
                      <a:schemeClr val="tx1"/>
                    </a:gs>
                  </a:gsLst>
                  <a:lin ang="5400000" scaled="1"/>
                </a:gradFill>
                <a:latin typeface="Arial" panose="020B0604020202020204" pitchFamily="34" charset="0"/>
                <a:cs typeface="Arial" panose="020B0604020202020204" pitchFamily="34" charset="0"/>
              </a:rPr>
              <a:t>CloudFormation</a:t>
            </a:r>
            <a:r>
              <a:rPr lang="en-US" sz="2000" spc="67" dirty="0">
                <a:gradFill>
                  <a:gsLst>
                    <a:gs pos="93617">
                      <a:schemeClr val="tx1"/>
                    </a:gs>
                    <a:gs pos="82979">
                      <a:schemeClr val="tx1"/>
                    </a:gs>
                  </a:gsLst>
                  <a:lin ang="5400000" scaled="1"/>
                </a:gradFill>
                <a:latin typeface="Arial" panose="020B0604020202020204" pitchFamily="34" charset="0"/>
                <a:cs typeface="Arial" panose="020B0604020202020204" pitchFamily="34" charset="0"/>
              </a:rPr>
              <a:t> to provision clusters</a:t>
            </a:r>
          </a:p>
        </p:txBody>
      </p:sp>
      <p:cxnSp>
        <p:nvCxnSpPr>
          <p:cNvPr id="6" name="Straight Connector 5">
            <a:extLst>
              <a:ext uri="{FF2B5EF4-FFF2-40B4-BE49-F238E27FC236}">
                <a16:creationId xmlns:a16="http://schemas.microsoft.com/office/drawing/2014/main" xmlns="" id="{4061DD69-EC82-4607-899C-326243F7C270}"/>
              </a:ext>
            </a:extLst>
          </p:cNvPr>
          <p:cNvCxnSpPr>
            <a:cxnSpLocks/>
          </p:cNvCxnSpPr>
          <p:nvPr/>
        </p:nvCxnSpPr>
        <p:spPr>
          <a:xfrm>
            <a:off x="583693" y="2813319"/>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Shape 159">
            <a:extLst>
              <a:ext uri="{FF2B5EF4-FFF2-40B4-BE49-F238E27FC236}">
                <a16:creationId xmlns:a16="http://schemas.microsoft.com/office/drawing/2014/main" xmlns="" id="{DBFEDC7D-B50C-4523-BEB4-2BC666D75A68}"/>
              </a:ext>
            </a:extLst>
          </p:cNvPr>
          <p:cNvSpPr txBox="1">
            <a:spLocks/>
          </p:cNvSpPr>
          <p:nvPr/>
        </p:nvSpPr>
        <p:spPr>
          <a:xfrm>
            <a:off x="583693" y="3156768"/>
            <a:ext cx="11265407" cy="1051570"/>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93617">
                      <a:schemeClr val="tx1"/>
                    </a:gs>
                    <a:gs pos="82979">
                      <a:schemeClr val="tx1"/>
                    </a:gs>
                  </a:gsLst>
                  <a:lin ang="5400000" scaled="1"/>
                </a:gradFill>
                <a:latin typeface="Arial" panose="020B0604020202020204" pitchFamily="34" charset="0"/>
                <a:cs typeface="Arial" panose="020B0604020202020204" pitchFamily="34" charset="0"/>
              </a:rPr>
              <a:t>Why CloudFormation</a:t>
            </a:r>
          </a:p>
          <a:p>
            <a:pPr marL="230712" lvl="1" indent="-230712" defTabSz="609585">
              <a:spcBef>
                <a:spcPts val="533"/>
              </a:spcBef>
              <a:buSzPct val="100000"/>
            </a:pPr>
            <a:r>
              <a:rPr lang="en-US" sz="1600" spc="67" dirty="0">
                <a:gradFill>
                  <a:gsLst>
                    <a:gs pos="93617">
                      <a:schemeClr val="tx1"/>
                    </a:gs>
                    <a:gs pos="82979">
                      <a:schemeClr val="tx1"/>
                    </a:gs>
                  </a:gsLst>
                  <a:lin ang="5400000" scaled="1"/>
                </a:gradFill>
                <a:latin typeface="Arial" panose="020B0604020202020204" pitchFamily="34" charset="0"/>
                <a:cs typeface="Arial" panose="020B0604020202020204" pitchFamily="34" charset="0"/>
              </a:rPr>
              <a:t>AWS native</a:t>
            </a:r>
          </a:p>
          <a:p>
            <a:pPr marL="230712" lvl="1" indent="-230712" defTabSz="609585">
              <a:spcBef>
                <a:spcPts val="533"/>
              </a:spcBef>
              <a:spcAft>
                <a:spcPts val="2133"/>
              </a:spcAft>
              <a:buSzPct val="100000"/>
            </a:pPr>
            <a:r>
              <a:rPr lang="en-US" sz="1600" spc="67" dirty="0">
                <a:gradFill>
                  <a:gsLst>
                    <a:gs pos="93617">
                      <a:schemeClr val="tx1"/>
                    </a:gs>
                    <a:gs pos="82979">
                      <a:schemeClr val="tx1"/>
                    </a:gs>
                  </a:gsLst>
                  <a:lin ang="5400000" scaled="1"/>
                </a:gradFill>
                <a:latin typeface="Arial" panose="020B0604020202020204" pitchFamily="34" charset="0"/>
                <a:cs typeface="Arial" panose="020B0604020202020204" pitchFamily="34" charset="0"/>
              </a:rPr>
              <a:t>Existing experience and tooling</a:t>
            </a:r>
          </a:p>
        </p:txBody>
      </p:sp>
    </p:spTree>
    <p:extLst>
      <p:ext uri="{BB962C8B-B14F-4D97-AF65-F5344CB8AC3E}">
        <p14:creationId xmlns:p14="http://schemas.microsoft.com/office/powerpoint/2010/main" val="244453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p:txBody>
          <a:bodyPr/>
          <a:lstStyle/>
          <a:p>
            <a:r>
              <a:rPr lang="en-US"/>
              <a:t>Base setup</a:t>
            </a:r>
            <a:endParaRPr lang="en" dirty="0"/>
          </a:p>
        </p:txBody>
      </p:sp>
      <p:sp>
        <p:nvSpPr>
          <p:cNvPr id="4" name="Shape 159">
            <a:extLst>
              <a:ext uri="{FF2B5EF4-FFF2-40B4-BE49-F238E27FC236}">
                <a16:creationId xmlns:a16="http://schemas.microsoft.com/office/drawing/2014/main" xmlns="" id="{1523644B-BE3F-4728-B76D-0268AC9006A4}"/>
              </a:ext>
            </a:extLst>
          </p:cNvPr>
          <p:cNvSpPr txBox="1">
            <a:spLocks/>
          </p:cNvSpPr>
          <p:nvPr/>
        </p:nvSpPr>
        <p:spPr>
          <a:xfrm>
            <a:off x="562573" y="2059500"/>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14894">
                      <a:schemeClr val="tx1"/>
                    </a:gs>
                    <a:gs pos="36000">
                      <a:schemeClr val="tx1"/>
                    </a:gs>
                  </a:gsLst>
                  <a:lin ang="5400000" scaled="1"/>
                </a:gradFill>
                <a:latin typeface="Arial" panose="020B0604020202020204" pitchFamily="34" charset="0"/>
                <a:cs typeface="Arial" panose="020B0604020202020204" pitchFamily="34" charset="0"/>
              </a:rPr>
              <a:t>Using Container Linux as OS, no AMI customization</a:t>
            </a:r>
            <a:endParaRPr lang="en-US" sz="2000" spc="67" dirty="0">
              <a:gradFill>
                <a:gsLst>
                  <a:gs pos="14894">
                    <a:schemeClr val="tx1"/>
                  </a:gs>
                  <a:gs pos="36000">
                    <a:schemeClr val="tx1"/>
                  </a:gs>
                </a:gsLst>
                <a:lin ang="5400000" scaled="1"/>
              </a:gradFill>
              <a:latin typeface="Arial" panose="020B0604020202020204" pitchFamily="34" charset="0"/>
              <a:cs typeface="Arial" panose="020B0604020202020204" pitchFamily="34" charset="0"/>
            </a:endParaRPr>
          </a:p>
        </p:txBody>
      </p:sp>
      <p:cxnSp>
        <p:nvCxnSpPr>
          <p:cNvPr id="5" name="Straight Connector 4">
            <a:extLst>
              <a:ext uri="{FF2B5EF4-FFF2-40B4-BE49-F238E27FC236}">
                <a16:creationId xmlns:a16="http://schemas.microsoft.com/office/drawing/2014/main" xmlns="" id="{D5CBB180-CC57-40B8-A779-50978CC1A2BA}"/>
              </a:ext>
            </a:extLst>
          </p:cNvPr>
          <p:cNvCxnSpPr>
            <a:cxnSpLocks/>
          </p:cNvCxnSpPr>
          <p:nvPr/>
        </p:nvCxnSpPr>
        <p:spPr>
          <a:xfrm>
            <a:off x="562573" y="2813319"/>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xmlns="" id="{B8E91F1B-B345-499C-B084-BF8202BBFA2B}"/>
              </a:ext>
            </a:extLst>
          </p:cNvPr>
          <p:cNvCxnSpPr>
            <a:cxnSpLocks/>
          </p:cNvCxnSpPr>
          <p:nvPr/>
        </p:nvCxnSpPr>
        <p:spPr>
          <a:xfrm>
            <a:off x="562573" y="3910587"/>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Shape 159">
            <a:extLst>
              <a:ext uri="{FF2B5EF4-FFF2-40B4-BE49-F238E27FC236}">
                <a16:creationId xmlns:a16="http://schemas.microsoft.com/office/drawing/2014/main" xmlns="" id="{1E3EA236-5063-4ECC-A32E-59B2BED6F975}"/>
              </a:ext>
            </a:extLst>
          </p:cNvPr>
          <p:cNvSpPr txBox="1">
            <a:spLocks/>
          </p:cNvSpPr>
          <p:nvPr/>
        </p:nvSpPr>
        <p:spPr>
          <a:xfrm>
            <a:off x="562573" y="4254036"/>
            <a:ext cx="11265407" cy="1051570"/>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14894">
                      <a:schemeClr val="tx1"/>
                    </a:gs>
                    <a:gs pos="36000">
                      <a:schemeClr val="tx1"/>
                    </a:gs>
                  </a:gsLst>
                  <a:lin ang="5400000" scaled="1"/>
                </a:gradFill>
                <a:latin typeface="Arial" panose="020B0604020202020204" pitchFamily="34" charset="0"/>
                <a:cs typeface="Arial" panose="020B0604020202020204" pitchFamily="34" charset="0"/>
              </a:rPr>
              <a:t>Immutable infrastructure</a:t>
            </a:r>
          </a:p>
          <a:p>
            <a:pPr marL="230712" lvl="1" indent="-230712" defTabSz="609585">
              <a:spcBef>
                <a:spcPts val="533"/>
              </a:spcBef>
              <a:buSzPct val="100000"/>
            </a:pPr>
            <a:r>
              <a:rPr lang="en" sz="1600" spc="67" dirty="0">
                <a:gradFill>
                  <a:gsLst>
                    <a:gs pos="14894">
                      <a:schemeClr val="tx1"/>
                    </a:gs>
                    <a:gs pos="36000">
                      <a:schemeClr val="tx1"/>
                    </a:gs>
                  </a:gsLst>
                  <a:lin ang="5400000" scaled="1"/>
                </a:gradFill>
                <a:latin typeface="Arial" panose="020B0604020202020204" pitchFamily="34" charset="0"/>
                <a:cs typeface="Arial" panose="020B0604020202020204" pitchFamily="34" charset="0"/>
              </a:rPr>
              <a:t>No updates of nodes</a:t>
            </a:r>
          </a:p>
          <a:p>
            <a:pPr marL="230712" lvl="1" indent="-230712" defTabSz="609585">
              <a:spcBef>
                <a:spcPts val="533"/>
              </a:spcBef>
              <a:buSzPct val="100000"/>
            </a:pPr>
            <a:r>
              <a:rPr lang="en" sz="1600" spc="67" dirty="0">
                <a:gradFill>
                  <a:gsLst>
                    <a:gs pos="14894">
                      <a:schemeClr val="tx1"/>
                    </a:gs>
                    <a:gs pos="36000">
                      <a:schemeClr val="tx1"/>
                    </a:gs>
                  </a:gsLst>
                  <a:lin ang="5400000" scaled="1"/>
                </a:gradFill>
                <a:latin typeface="Arial" panose="020B0604020202020204" pitchFamily="34" charset="0"/>
                <a:cs typeface="Arial" panose="020B0604020202020204" pitchFamily="34" charset="0"/>
              </a:rPr>
              <a:t>Nodes replaced on configuration change</a:t>
            </a:r>
            <a:endParaRPr lang="en-US" sz="1600" spc="67" dirty="0">
              <a:gradFill>
                <a:gsLst>
                  <a:gs pos="14894">
                    <a:schemeClr val="tx1"/>
                  </a:gs>
                  <a:gs pos="36000">
                    <a:schemeClr val="tx1"/>
                  </a:gs>
                </a:gsLst>
                <a:lin ang="5400000" scaled="1"/>
              </a:gradFill>
              <a:latin typeface="Arial" panose="020B0604020202020204" pitchFamily="34" charset="0"/>
              <a:cs typeface="Arial" panose="020B0604020202020204" pitchFamily="34" charset="0"/>
            </a:endParaRPr>
          </a:p>
        </p:txBody>
      </p:sp>
      <p:sp>
        <p:nvSpPr>
          <p:cNvPr id="8" name="Shape 159">
            <a:extLst>
              <a:ext uri="{FF2B5EF4-FFF2-40B4-BE49-F238E27FC236}">
                <a16:creationId xmlns:a16="http://schemas.microsoft.com/office/drawing/2014/main" xmlns="" id="{BC7CD199-CC38-4AF0-A220-C52FAF9D2CDE}"/>
              </a:ext>
            </a:extLst>
          </p:cNvPr>
          <p:cNvSpPr txBox="1">
            <a:spLocks/>
          </p:cNvSpPr>
          <p:nvPr/>
        </p:nvSpPr>
        <p:spPr>
          <a:xfrm>
            <a:off x="562573" y="3156768"/>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000" spc="67" dirty="0">
                <a:gradFill>
                  <a:gsLst>
                    <a:gs pos="14894">
                      <a:schemeClr val="tx1"/>
                    </a:gs>
                    <a:gs pos="36000">
                      <a:schemeClr val="tx1"/>
                    </a:gs>
                  </a:gsLst>
                  <a:lin ang="5400000" scaled="1"/>
                </a:gradFill>
                <a:latin typeface="Arial" panose="020B0604020202020204" pitchFamily="34" charset="0"/>
                <a:cs typeface="Arial" panose="020B0604020202020204" pitchFamily="34" charset="0"/>
              </a:rPr>
              <a:t>Networking: Flannel to support &gt;50 nodes</a:t>
            </a:r>
          </a:p>
        </p:txBody>
      </p:sp>
    </p:spTree>
    <p:extLst>
      <p:ext uri="{BB962C8B-B14F-4D97-AF65-F5344CB8AC3E}">
        <p14:creationId xmlns:p14="http://schemas.microsoft.com/office/powerpoint/2010/main" val="3718085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06" name="TextBox 105">
            <a:extLst>
              <a:ext uri="{FF2B5EF4-FFF2-40B4-BE49-F238E27FC236}">
                <a16:creationId xmlns:a16="http://schemas.microsoft.com/office/drawing/2014/main" xmlns="" id="{0688E1A4-3525-4338-AB61-8C21E31D5088}"/>
              </a:ext>
            </a:extLst>
          </p:cNvPr>
          <p:cNvSpPr txBox="1"/>
          <p:nvPr/>
        </p:nvSpPr>
        <p:spPr>
          <a:xfrm>
            <a:off x="7594789" y="4323056"/>
            <a:ext cx="1097280" cy="402336"/>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8" name="TextBox 107">
            <a:extLst>
              <a:ext uri="{FF2B5EF4-FFF2-40B4-BE49-F238E27FC236}">
                <a16:creationId xmlns:a16="http://schemas.microsoft.com/office/drawing/2014/main" xmlns="" id="{5476001D-1415-4D94-9DFD-0DF6549C4A70}"/>
              </a:ext>
            </a:extLst>
          </p:cNvPr>
          <p:cNvSpPr txBox="1"/>
          <p:nvPr/>
        </p:nvSpPr>
        <p:spPr>
          <a:xfrm>
            <a:off x="9055945" y="4323056"/>
            <a:ext cx="1097280" cy="402336"/>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9" name="TextBox 108">
            <a:extLst>
              <a:ext uri="{FF2B5EF4-FFF2-40B4-BE49-F238E27FC236}">
                <a16:creationId xmlns:a16="http://schemas.microsoft.com/office/drawing/2014/main" xmlns="" id="{78920837-BAED-4219-B7D6-212CC69B9017}"/>
              </a:ext>
            </a:extLst>
          </p:cNvPr>
          <p:cNvSpPr txBox="1"/>
          <p:nvPr/>
        </p:nvSpPr>
        <p:spPr>
          <a:xfrm>
            <a:off x="10275145" y="4323056"/>
            <a:ext cx="1097280" cy="402336"/>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4" name="TextBox 103">
            <a:extLst>
              <a:ext uri="{FF2B5EF4-FFF2-40B4-BE49-F238E27FC236}">
                <a16:creationId xmlns:a16="http://schemas.microsoft.com/office/drawing/2014/main" xmlns="" id="{378CA54A-61FD-4CE4-97B3-FB1A4D3E8B91}"/>
              </a:ext>
            </a:extLst>
          </p:cNvPr>
          <p:cNvSpPr txBox="1"/>
          <p:nvPr/>
        </p:nvSpPr>
        <p:spPr>
          <a:xfrm>
            <a:off x="8168603" y="1844049"/>
            <a:ext cx="1097280" cy="402336"/>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5" name="TextBox 104">
            <a:extLst>
              <a:ext uri="{FF2B5EF4-FFF2-40B4-BE49-F238E27FC236}">
                <a16:creationId xmlns:a16="http://schemas.microsoft.com/office/drawing/2014/main" xmlns="" id="{A1E1E040-5D00-4488-8D3A-87B6FB382080}"/>
              </a:ext>
            </a:extLst>
          </p:cNvPr>
          <p:cNvSpPr txBox="1"/>
          <p:nvPr/>
        </p:nvSpPr>
        <p:spPr>
          <a:xfrm>
            <a:off x="8168603" y="2819399"/>
            <a:ext cx="1097280" cy="402336"/>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3" name="TextBox 102">
            <a:extLst>
              <a:ext uri="{FF2B5EF4-FFF2-40B4-BE49-F238E27FC236}">
                <a16:creationId xmlns:a16="http://schemas.microsoft.com/office/drawing/2014/main" xmlns="" id="{4AAFDFC4-6866-4B62-973D-FB94C95A1BAE}"/>
              </a:ext>
            </a:extLst>
          </p:cNvPr>
          <p:cNvSpPr txBox="1"/>
          <p:nvPr/>
        </p:nvSpPr>
        <p:spPr>
          <a:xfrm>
            <a:off x="8168603" y="868708"/>
            <a:ext cx="1097280" cy="402336"/>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42" name="Rectangle 41">
            <a:extLst>
              <a:ext uri="{FF2B5EF4-FFF2-40B4-BE49-F238E27FC236}">
                <a16:creationId xmlns:a16="http://schemas.microsoft.com/office/drawing/2014/main" xmlns="" id="{28FC455D-4740-47A3-8A22-23954841F693}"/>
              </a:ext>
            </a:extLst>
          </p:cNvPr>
          <p:cNvSpPr/>
          <p:nvPr/>
        </p:nvSpPr>
        <p:spPr>
          <a:xfrm>
            <a:off x="6251785" y="502953"/>
            <a:ext cx="5486400" cy="5364480"/>
          </a:xfrm>
          <a:prstGeom prst="rect">
            <a:avLst/>
          </a:prstGeom>
          <a:noFill/>
          <a:ln w="9525">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Region</a:t>
            </a:r>
          </a:p>
        </p:txBody>
      </p:sp>
      <p:sp>
        <p:nvSpPr>
          <p:cNvPr id="6" name="Shape 100">
            <a:extLst>
              <a:ext uri="{FF2B5EF4-FFF2-40B4-BE49-F238E27FC236}">
                <a16:creationId xmlns:a16="http://schemas.microsoft.com/office/drawing/2014/main" xmlns="" id="{F365E017-8B1D-4B25-AF03-2E55BCDD20FB}"/>
              </a:ext>
            </a:extLst>
          </p:cNvPr>
          <p:cNvSpPr txBox="1">
            <a:spLocks/>
          </p:cNvSpPr>
          <p:nvPr/>
        </p:nvSpPr>
        <p:spPr>
          <a:xfrm>
            <a:off x="469763" y="2680641"/>
            <a:ext cx="4181771" cy="626440"/>
          </a:xfrm>
          <a:prstGeom prst="rect">
            <a:avLst/>
          </a:prstGeom>
        </p:spPr>
        <p:txBody>
          <a:bodyPr vert="horz" lIns="121920" tIns="60960" rIns="121920" bIns="60960" rtlCol="0" anchor="b" anchorCtr="0">
            <a:noAutofit/>
          </a:bodyPr>
          <a:lstStyle>
            <a:lvl1pPr algn="l" defTabSz="457200" rtl="0" eaLnBrk="1" latinLnBrk="0" hangingPunct="1">
              <a:spcBef>
                <a:spcPct val="0"/>
              </a:spcBef>
              <a:buNone/>
              <a:defRPr sz="2800" b="0" i="0" kern="1200" spc="300">
                <a:solidFill>
                  <a:schemeClr val="tx1">
                    <a:lumMod val="95000"/>
                  </a:schemeClr>
                </a:solidFill>
                <a:latin typeface="Amazon Ember Light" charset="0"/>
                <a:ea typeface="Amazon Ember Light" charset="0"/>
                <a:cs typeface="Amazon Ember Light" charset="0"/>
              </a:defRPr>
            </a:lvl1pPr>
          </a:lstStyle>
          <a:p>
            <a:pPr defTabSz="609585"/>
            <a:r>
              <a:rPr lang="en-US" sz="4000" spc="400" dirty="0">
                <a:gradFill>
                  <a:gsLst>
                    <a:gs pos="21277">
                      <a:schemeClr val="tx1"/>
                    </a:gs>
                    <a:gs pos="35955">
                      <a:schemeClr val="tx1"/>
                    </a:gs>
                  </a:gsLst>
                  <a:lin ang="5400000" scaled="0"/>
                </a:gradFill>
                <a:latin typeface="Arial" panose="020B0604020202020204" pitchFamily="34" charset="0"/>
                <a:cs typeface="Arial" panose="020B0604020202020204" pitchFamily="34" charset="0"/>
              </a:rPr>
              <a:t>Cluster setup at </a:t>
            </a:r>
            <a:r>
              <a:rPr lang="en-US" sz="4000" spc="400" dirty="0" err="1">
                <a:gradFill>
                  <a:gsLst>
                    <a:gs pos="21277">
                      <a:schemeClr val="tx1"/>
                    </a:gs>
                    <a:gs pos="35955">
                      <a:schemeClr val="tx1"/>
                    </a:gs>
                  </a:gsLst>
                  <a:lin ang="5400000" scaled="0"/>
                </a:gradFill>
                <a:latin typeface="Arial" panose="020B0604020202020204" pitchFamily="34" charset="0"/>
                <a:cs typeface="Arial" panose="020B0604020202020204" pitchFamily="34" charset="0"/>
              </a:rPr>
              <a:t>Zalando</a:t>
            </a:r>
            <a:endParaRPr lang="en" sz="4000" spc="400" dirty="0">
              <a:gradFill>
                <a:gsLst>
                  <a:gs pos="21277">
                    <a:schemeClr val="tx1"/>
                  </a:gs>
                  <a:gs pos="35955">
                    <a:schemeClr val="tx1"/>
                  </a:gs>
                </a:gsLst>
                <a:lin ang="5400000" scaled="0"/>
              </a:gra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xmlns="" id="{E3151B99-35B0-4192-B75A-EB8B6340CE39}"/>
              </a:ext>
            </a:extLst>
          </p:cNvPr>
          <p:cNvSpPr txBox="1"/>
          <p:nvPr/>
        </p:nvSpPr>
        <p:spPr>
          <a:xfrm>
            <a:off x="7594789" y="4323056"/>
            <a:ext cx="1097280" cy="365760"/>
          </a:xfrm>
          <a:prstGeom prst="roundRect">
            <a:avLst/>
          </a:prstGeom>
          <a:solidFill>
            <a:srgbClr val="F58534"/>
          </a:solidFill>
        </p:spPr>
        <p:txBody>
          <a:bodyPr wrap="square" lIns="0" tIns="0" rIns="0" bIns="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Medium" panose="020B0603020204030204" pitchFamily="34" charset="0"/>
                <a:cs typeface="Arial" panose="020B0604020202020204" pitchFamily="34" charset="0"/>
              </a:rPr>
              <a:t>Worker node</a:t>
            </a:r>
          </a:p>
        </p:txBody>
      </p:sp>
      <p:sp>
        <p:nvSpPr>
          <p:cNvPr id="14" name="TextBox 13">
            <a:extLst>
              <a:ext uri="{FF2B5EF4-FFF2-40B4-BE49-F238E27FC236}">
                <a16:creationId xmlns:a16="http://schemas.microsoft.com/office/drawing/2014/main" xmlns="" id="{F2F18929-ABC1-4252-9BA1-88B900B77F51}"/>
              </a:ext>
            </a:extLst>
          </p:cNvPr>
          <p:cNvSpPr txBox="1"/>
          <p:nvPr/>
        </p:nvSpPr>
        <p:spPr>
          <a:xfrm>
            <a:off x="9055945" y="4323056"/>
            <a:ext cx="1097280" cy="365760"/>
          </a:xfrm>
          <a:prstGeom prst="roundRect">
            <a:avLst/>
          </a:prstGeom>
          <a:solidFill>
            <a:srgbClr val="F58534"/>
          </a:solidFill>
        </p:spPr>
        <p:txBody>
          <a:bodyPr wrap="square" lIns="0" tIns="0" rIns="0" bIns="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Medium" panose="020B0603020204030204" pitchFamily="34" charset="0"/>
                <a:cs typeface="Arial" panose="020B0604020202020204" pitchFamily="34" charset="0"/>
              </a:rPr>
              <a:t>Worker node</a:t>
            </a:r>
          </a:p>
        </p:txBody>
      </p:sp>
      <p:sp>
        <p:nvSpPr>
          <p:cNvPr id="15" name="TextBox 14">
            <a:extLst>
              <a:ext uri="{FF2B5EF4-FFF2-40B4-BE49-F238E27FC236}">
                <a16:creationId xmlns:a16="http://schemas.microsoft.com/office/drawing/2014/main" xmlns="" id="{624CEB9D-58BF-45E2-A6B6-FD11EFB57BF1}"/>
              </a:ext>
            </a:extLst>
          </p:cNvPr>
          <p:cNvSpPr txBox="1"/>
          <p:nvPr/>
        </p:nvSpPr>
        <p:spPr>
          <a:xfrm>
            <a:off x="10275145" y="4323056"/>
            <a:ext cx="1097280" cy="365760"/>
          </a:xfrm>
          <a:prstGeom prst="roundRect">
            <a:avLst/>
          </a:prstGeom>
          <a:solidFill>
            <a:srgbClr val="F58534"/>
          </a:solidFill>
        </p:spPr>
        <p:txBody>
          <a:bodyPr wrap="square" lIns="0" tIns="0" rIns="0" bIns="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Medium" panose="020B0603020204030204" pitchFamily="34" charset="0"/>
                <a:cs typeface="Arial" panose="020B0604020202020204" pitchFamily="34" charset="0"/>
              </a:rPr>
              <a:t>Worker node</a:t>
            </a:r>
          </a:p>
        </p:txBody>
      </p:sp>
      <p:pic>
        <p:nvPicPr>
          <p:cNvPr id="37" name="Picture 36">
            <a:extLst>
              <a:ext uri="{FF2B5EF4-FFF2-40B4-BE49-F238E27FC236}">
                <a16:creationId xmlns:a16="http://schemas.microsoft.com/office/drawing/2014/main" xmlns="" id="{BF6BE32F-A6E6-44C2-B660-A35901EF9F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7379" y="2285656"/>
            <a:ext cx="495084" cy="514499"/>
          </a:xfrm>
          <a:prstGeom prst="rect">
            <a:avLst/>
          </a:prstGeom>
        </p:spPr>
      </p:pic>
      <p:pic>
        <p:nvPicPr>
          <p:cNvPr id="38" name="Picture 37">
            <a:extLst>
              <a:ext uri="{FF2B5EF4-FFF2-40B4-BE49-F238E27FC236}">
                <a16:creationId xmlns:a16="http://schemas.microsoft.com/office/drawing/2014/main" xmlns="" id="{113FC0F9-7564-4D03-8F2F-086C35E51F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1195" y="2209813"/>
            <a:ext cx="499639" cy="666184"/>
          </a:xfrm>
          <a:prstGeom prst="rect">
            <a:avLst/>
          </a:prstGeom>
        </p:spPr>
      </p:pic>
      <p:cxnSp>
        <p:nvCxnSpPr>
          <p:cNvPr id="18" name="Straight Arrow Connector 17">
            <a:extLst>
              <a:ext uri="{FF2B5EF4-FFF2-40B4-BE49-F238E27FC236}">
                <a16:creationId xmlns:a16="http://schemas.microsoft.com/office/drawing/2014/main" xmlns="" id="{CDAF9DBB-08E6-4F5E-93E0-AAA77543D5FA}"/>
              </a:ext>
            </a:extLst>
          </p:cNvPr>
          <p:cNvCxnSpPr>
            <a:cxnSpLocks/>
            <a:stCxn id="38" idx="3"/>
            <a:endCxn id="37" idx="1"/>
          </p:cNvCxnSpPr>
          <p:nvPr/>
        </p:nvCxnSpPr>
        <p:spPr>
          <a:xfrm>
            <a:off x="5550834" y="2542905"/>
            <a:ext cx="986545" cy="0"/>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
        <p:nvSpPr>
          <p:cNvPr id="46" name="Rectangle 45">
            <a:extLst>
              <a:ext uri="{FF2B5EF4-FFF2-40B4-BE49-F238E27FC236}">
                <a16:creationId xmlns:a16="http://schemas.microsoft.com/office/drawing/2014/main" xmlns="" id="{51CDEA66-5D91-4CA0-976A-4610C28FECD0}"/>
              </a:ext>
            </a:extLst>
          </p:cNvPr>
          <p:cNvSpPr/>
          <p:nvPr/>
        </p:nvSpPr>
        <p:spPr>
          <a:xfrm>
            <a:off x="7349064" y="4079217"/>
            <a:ext cx="4267200" cy="1402080"/>
          </a:xfrm>
          <a:prstGeom prst="rect">
            <a:avLst/>
          </a:prstGeom>
          <a:noFill/>
          <a:ln w="6350">
            <a:solidFill>
              <a:schemeClr val="accent2"/>
            </a:solidFill>
            <a:prstDash val="dash"/>
            <a:tailEnd type="arrow" w="lg" len="sm"/>
          </a:ln>
        </p:spPr>
        <p:style>
          <a:lnRef idx="2">
            <a:schemeClr val="accent1"/>
          </a:lnRef>
          <a:fillRef idx="1">
            <a:schemeClr val="lt1"/>
          </a:fillRef>
          <a:effectRef idx="0">
            <a:schemeClr val="accent1"/>
          </a:effectRef>
          <a:fontRef idx="minor">
            <a:schemeClr val="dk1"/>
          </a:fontRef>
        </p:style>
        <p:txBody>
          <a:bodyPr tIns="0" rIns="146304" bIns="121920" rtlCol="0" anchor="b" anchorCtr="0"/>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Auto Scaling Group</a:t>
            </a:r>
          </a:p>
        </p:txBody>
      </p:sp>
      <p:sp>
        <p:nvSpPr>
          <p:cNvPr id="47" name="Rectangle 46">
            <a:extLst>
              <a:ext uri="{FF2B5EF4-FFF2-40B4-BE49-F238E27FC236}">
                <a16:creationId xmlns:a16="http://schemas.microsoft.com/office/drawing/2014/main" xmlns="" id="{874B0445-AF4B-4201-B9EB-C74EB89545CD}"/>
              </a:ext>
            </a:extLst>
          </p:cNvPr>
          <p:cNvSpPr/>
          <p:nvPr/>
        </p:nvSpPr>
        <p:spPr>
          <a:xfrm>
            <a:off x="8934024" y="4201136"/>
            <a:ext cx="2560320" cy="85344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tIns="0" rIns="146304" bIns="121920" rtlCol="0" anchor="b" anchorCtr="0"/>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Availability Zone</a:t>
            </a:r>
          </a:p>
        </p:txBody>
      </p:sp>
      <p:sp>
        <p:nvSpPr>
          <p:cNvPr id="49" name="Rectangle 48">
            <a:extLst>
              <a:ext uri="{FF2B5EF4-FFF2-40B4-BE49-F238E27FC236}">
                <a16:creationId xmlns:a16="http://schemas.microsoft.com/office/drawing/2014/main" xmlns="" id="{72B63E2F-42F4-4499-91B2-B8844EB587AD}"/>
              </a:ext>
            </a:extLst>
          </p:cNvPr>
          <p:cNvSpPr/>
          <p:nvPr/>
        </p:nvSpPr>
        <p:spPr>
          <a:xfrm>
            <a:off x="7472869" y="4201136"/>
            <a:ext cx="1341120" cy="85344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lIns="0" tIns="0" rIns="0" bIns="121920" rtlCol="0" anchor="b" anchorCtr="0"/>
          <a:lstStyle/>
          <a:p>
            <a:pPr algn="ct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Availability Zone</a:t>
            </a:r>
          </a:p>
        </p:txBody>
      </p:sp>
      <p:cxnSp>
        <p:nvCxnSpPr>
          <p:cNvPr id="50" name="Straight Arrow Connector 49">
            <a:extLst>
              <a:ext uri="{FF2B5EF4-FFF2-40B4-BE49-F238E27FC236}">
                <a16:creationId xmlns:a16="http://schemas.microsoft.com/office/drawing/2014/main" xmlns="" id="{53D96AF2-9E86-49EA-A7B0-602FF36505D8}"/>
              </a:ext>
            </a:extLst>
          </p:cNvPr>
          <p:cNvCxnSpPr>
            <a:cxnSpLocks/>
            <a:stCxn id="13" idx="1"/>
            <a:endCxn id="37" idx="2"/>
          </p:cNvCxnSpPr>
          <p:nvPr/>
        </p:nvCxnSpPr>
        <p:spPr>
          <a:xfrm rot="10800000">
            <a:off x="6784923" y="2800155"/>
            <a:ext cx="809868" cy="1705781"/>
          </a:xfrm>
          <a:prstGeom prst="bentConnector2">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
        <p:nvSpPr>
          <p:cNvPr id="5" name="TextBox 4">
            <a:extLst>
              <a:ext uri="{FF2B5EF4-FFF2-40B4-BE49-F238E27FC236}">
                <a16:creationId xmlns:a16="http://schemas.microsoft.com/office/drawing/2014/main" xmlns="" id="{0E0D910E-55E7-456C-A956-2DA08515DEB4}"/>
              </a:ext>
            </a:extLst>
          </p:cNvPr>
          <p:cNvSpPr txBox="1"/>
          <p:nvPr/>
        </p:nvSpPr>
        <p:spPr>
          <a:xfrm>
            <a:off x="8168603" y="868709"/>
            <a:ext cx="1097280" cy="365760"/>
          </a:xfrm>
          <a:prstGeom prst="roundRect">
            <a:avLst/>
          </a:prstGeom>
          <a:solidFill>
            <a:srgbClr val="F58534"/>
          </a:solidFill>
        </p:spPr>
        <p:txBody>
          <a:bodyPr wrap="square" tIns="146304" bIns="12192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Master node</a:t>
            </a:r>
          </a:p>
        </p:txBody>
      </p:sp>
      <p:sp>
        <p:nvSpPr>
          <p:cNvPr id="11" name="TextBox 10">
            <a:extLst>
              <a:ext uri="{FF2B5EF4-FFF2-40B4-BE49-F238E27FC236}">
                <a16:creationId xmlns:a16="http://schemas.microsoft.com/office/drawing/2014/main" xmlns="" id="{E03FB8F2-F76F-4631-B7E4-A861B8AF37ED}"/>
              </a:ext>
            </a:extLst>
          </p:cNvPr>
          <p:cNvSpPr txBox="1"/>
          <p:nvPr/>
        </p:nvSpPr>
        <p:spPr>
          <a:xfrm>
            <a:off x="8168603" y="1844049"/>
            <a:ext cx="1097280" cy="365760"/>
          </a:xfrm>
          <a:prstGeom prst="roundRect">
            <a:avLst/>
          </a:prstGeom>
          <a:solidFill>
            <a:srgbClr val="F58534"/>
          </a:solidFill>
        </p:spPr>
        <p:txBody>
          <a:bodyPr wrap="square" tIns="146304" bIns="12192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Master node</a:t>
            </a:r>
          </a:p>
        </p:txBody>
      </p:sp>
      <p:sp>
        <p:nvSpPr>
          <p:cNvPr id="12" name="TextBox 11">
            <a:extLst>
              <a:ext uri="{FF2B5EF4-FFF2-40B4-BE49-F238E27FC236}">
                <a16:creationId xmlns:a16="http://schemas.microsoft.com/office/drawing/2014/main" xmlns="" id="{23220835-898D-4393-AC80-E9A702985F45}"/>
              </a:ext>
            </a:extLst>
          </p:cNvPr>
          <p:cNvSpPr txBox="1"/>
          <p:nvPr/>
        </p:nvSpPr>
        <p:spPr>
          <a:xfrm>
            <a:off x="8168603" y="2819399"/>
            <a:ext cx="1097280" cy="365760"/>
          </a:xfrm>
          <a:prstGeom prst="roundRect">
            <a:avLst/>
          </a:prstGeom>
          <a:solidFill>
            <a:srgbClr val="F58534"/>
          </a:solidFill>
        </p:spPr>
        <p:txBody>
          <a:bodyPr wrap="square" tIns="146304" bIns="12192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Master node</a:t>
            </a:r>
          </a:p>
        </p:txBody>
      </p:sp>
      <p:sp>
        <p:nvSpPr>
          <p:cNvPr id="53" name="Rectangle 52">
            <a:extLst>
              <a:ext uri="{FF2B5EF4-FFF2-40B4-BE49-F238E27FC236}">
                <a16:creationId xmlns:a16="http://schemas.microsoft.com/office/drawing/2014/main" xmlns="" id="{3A409E70-F042-4AA9-BED8-B76F496D5B46}"/>
              </a:ext>
            </a:extLst>
          </p:cNvPr>
          <p:cNvSpPr/>
          <p:nvPr/>
        </p:nvSpPr>
        <p:spPr>
          <a:xfrm>
            <a:off x="8046683" y="2697479"/>
            <a:ext cx="1341120" cy="85344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21277">
                      <a:schemeClr val="tx1"/>
                    </a:gs>
                    <a:gs pos="35955">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AZ</a:t>
            </a:r>
          </a:p>
        </p:txBody>
      </p:sp>
      <p:sp>
        <p:nvSpPr>
          <p:cNvPr id="54" name="Rectangle 53">
            <a:extLst>
              <a:ext uri="{FF2B5EF4-FFF2-40B4-BE49-F238E27FC236}">
                <a16:creationId xmlns:a16="http://schemas.microsoft.com/office/drawing/2014/main" xmlns="" id="{09B4993A-FF66-40B8-B552-16239A15872D}"/>
              </a:ext>
            </a:extLst>
          </p:cNvPr>
          <p:cNvSpPr/>
          <p:nvPr/>
        </p:nvSpPr>
        <p:spPr>
          <a:xfrm>
            <a:off x="8046683" y="1722129"/>
            <a:ext cx="1341120" cy="85344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21277">
                      <a:schemeClr val="tx1"/>
                    </a:gs>
                    <a:gs pos="35955">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AZ</a:t>
            </a:r>
          </a:p>
        </p:txBody>
      </p:sp>
      <p:sp>
        <p:nvSpPr>
          <p:cNvPr id="55" name="Rectangle 54">
            <a:extLst>
              <a:ext uri="{FF2B5EF4-FFF2-40B4-BE49-F238E27FC236}">
                <a16:creationId xmlns:a16="http://schemas.microsoft.com/office/drawing/2014/main" xmlns="" id="{FC531C53-3E39-45E3-B908-CF109F4693A2}"/>
              </a:ext>
            </a:extLst>
          </p:cNvPr>
          <p:cNvSpPr/>
          <p:nvPr/>
        </p:nvSpPr>
        <p:spPr>
          <a:xfrm>
            <a:off x="8046683" y="746789"/>
            <a:ext cx="1341120" cy="85344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tIns="0" rIns="146304" bIns="121920" rtlCol="0" anchor="b" anchorCtr="0"/>
          <a:lstStyle/>
          <a:p>
            <a:pPr algn="r" defTabSz="914377">
              <a:lnSpc>
                <a:spcPct val="90000"/>
              </a:lnSpc>
            </a:pPr>
            <a:r>
              <a:rPr lang="en-US" sz="1050" dirty="0">
                <a:gradFill>
                  <a:gsLst>
                    <a:gs pos="21277">
                      <a:schemeClr val="tx1"/>
                    </a:gs>
                    <a:gs pos="35955">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AZ</a:t>
            </a:r>
          </a:p>
        </p:txBody>
      </p:sp>
      <p:sp>
        <p:nvSpPr>
          <p:cNvPr id="56" name="Rectangle 55">
            <a:extLst>
              <a:ext uri="{FF2B5EF4-FFF2-40B4-BE49-F238E27FC236}">
                <a16:creationId xmlns:a16="http://schemas.microsoft.com/office/drawing/2014/main" xmlns="" id="{85850409-5B11-4FA2-8522-E7DC8A016041}"/>
              </a:ext>
            </a:extLst>
          </p:cNvPr>
          <p:cNvSpPr/>
          <p:nvPr/>
        </p:nvSpPr>
        <p:spPr>
          <a:xfrm>
            <a:off x="7924763" y="624871"/>
            <a:ext cx="1584960" cy="3352800"/>
          </a:xfrm>
          <a:prstGeom prst="rect">
            <a:avLst/>
          </a:prstGeom>
          <a:noFill/>
          <a:ln w="6350">
            <a:solidFill>
              <a:schemeClr val="accent2"/>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21277">
                      <a:schemeClr val="tx1"/>
                    </a:gs>
                    <a:gs pos="35955">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ASG</a:t>
            </a:r>
          </a:p>
        </p:txBody>
      </p:sp>
      <p:grpSp>
        <p:nvGrpSpPr>
          <p:cNvPr id="73" name="Group 72">
            <a:extLst>
              <a:ext uri="{FF2B5EF4-FFF2-40B4-BE49-F238E27FC236}">
                <a16:creationId xmlns:a16="http://schemas.microsoft.com/office/drawing/2014/main" xmlns="" id="{13479022-441A-4023-93E7-F5CA14916A16}"/>
              </a:ext>
            </a:extLst>
          </p:cNvPr>
          <p:cNvGrpSpPr/>
          <p:nvPr/>
        </p:nvGrpSpPr>
        <p:grpSpPr>
          <a:xfrm>
            <a:off x="9909384" y="624871"/>
            <a:ext cx="1706880" cy="3352800"/>
            <a:chOff x="7406596" y="537233"/>
            <a:chExt cx="1280160" cy="2514600"/>
          </a:xfrm>
        </p:grpSpPr>
        <p:sp>
          <p:nvSpPr>
            <p:cNvPr id="58" name="Rectangle 57">
              <a:extLst>
                <a:ext uri="{FF2B5EF4-FFF2-40B4-BE49-F238E27FC236}">
                  <a16:creationId xmlns:a16="http://schemas.microsoft.com/office/drawing/2014/main" xmlns="" id="{5D25959B-9EB0-4A5C-95CE-53314FE18569}"/>
                </a:ext>
              </a:extLst>
            </p:cNvPr>
            <p:cNvSpPr/>
            <p:nvPr/>
          </p:nvSpPr>
          <p:spPr>
            <a:xfrm>
              <a:off x="7406596" y="537233"/>
              <a:ext cx="1280160" cy="2514600"/>
            </a:xfrm>
            <a:prstGeom prst="rect">
              <a:avLst/>
            </a:prstGeom>
            <a:noFill/>
            <a:ln w="6350">
              <a:solidFill>
                <a:schemeClr val="accent2"/>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ASG</a:t>
              </a:r>
            </a:p>
          </p:txBody>
        </p:sp>
        <p:grpSp>
          <p:nvGrpSpPr>
            <p:cNvPr id="71" name="Group 70">
              <a:extLst>
                <a:ext uri="{FF2B5EF4-FFF2-40B4-BE49-F238E27FC236}">
                  <a16:creationId xmlns:a16="http://schemas.microsoft.com/office/drawing/2014/main" xmlns="" id="{FFDC60DB-3F55-4582-9F4D-86D40B6F1786}"/>
                </a:ext>
              </a:extLst>
            </p:cNvPr>
            <p:cNvGrpSpPr/>
            <p:nvPr/>
          </p:nvGrpSpPr>
          <p:grpSpPr>
            <a:xfrm>
              <a:off x="7498048" y="628672"/>
              <a:ext cx="502920" cy="1188720"/>
              <a:chOff x="7498048" y="742970"/>
              <a:chExt cx="502920" cy="1188720"/>
            </a:xfrm>
          </p:grpSpPr>
          <p:grpSp>
            <p:nvGrpSpPr>
              <p:cNvPr id="10" name="Group 9">
                <a:extLst>
                  <a:ext uri="{FF2B5EF4-FFF2-40B4-BE49-F238E27FC236}">
                    <a16:creationId xmlns:a16="http://schemas.microsoft.com/office/drawing/2014/main" xmlns="" id="{C15F6754-7E6A-4F2B-A04E-0532F3FCD577}"/>
                  </a:ext>
                </a:extLst>
              </p:cNvPr>
              <p:cNvGrpSpPr/>
              <p:nvPr/>
            </p:nvGrpSpPr>
            <p:grpSpPr>
              <a:xfrm>
                <a:off x="7589488" y="834409"/>
                <a:ext cx="320040" cy="365760"/>
                <a:chOff x="2847339" y="2091666"/>
                <a:chExt cx="671486" cy="885140"/>
              </a:xfrm>
            </p:grpSpPr>
            <p:pic>
              <p:nvPicPr>
                <p:cNvPr id="17" name="Picture 16">
                  <a:extLst>
                    <a:ext uri="{FF2B5EF4-FFF2-40B4-BE49-F238E27FC236}">
                      <a16:creationId xmlns:a16="http://schemas.microsoft.com/office/drawing/2014/main" xmlns="" id="{278034D5-59D9-404C-8CAB-59AC4A24E97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7339" y="2091666"/>
                  <a:ext cx="671486" cy="885140"/>
                </a:xfrm>
                <a:prstGeom prst="rect">
                  <a:avLst/>
                </a:prstGeom>
              </p:spPr>
            </p:pic>
            <p:sp>
              <p:nvSpPr>
                <p:cNvPr id="9" name="TextBox 8">
                  <a:extLst>
                    <a:ext uri="{FF2B5EF4-FFF2-40B4-BE49-F238E27FC236}">
                      <a16:creationId xmlns:a16="http://schemas.microsoft.com/office/drawing/2014/main" xmlns="" id="{6D328B92-A8B4-449D-8062-621476CC255D}"/>
                    </a:ext>
                  </a:extLst>
                </p:cNvPr>
                <p:cNvSpPr txBox="1"/>
                <p:nvPr/>
              </p:nvSpPr>
              <p:spPr>
                <a:xfrm>
                  <a:off x="2972454" y="2514160"/>
                  <a:ext cx="421255" cy="268252"/>
                </a:xfrm>
                <a:prstGeom prst="rect">
                  <a:avLst/>
                </a:prstGeom>
                <a:noFill/>
              </p:spPr>
              <p:txBody>
                <a:bodyPr wrap="none" lIns="0" tIns="0" rIns="0" bIns="0" rtlCol="0">
                  <a:spAutoFit/>
                </a:bodyPr>
                <a:lstStyle/>
                <a:p>
                  <a:pPr algn="ctr" defTabSz="609585">
                    <a:lnSpc>
                      <a:spcPct val="90000"/>
                    </a:lnSpc>
                  </a:pPr>
                  <a:r>
                    <a:rPr lang="en-US" sz="1067" dirty="0" err="1">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etcd</a:t>
                  </a: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grpSp>
          <p:grpSp>
            <p:nvGrpSpPr>
              <p:cNvPr id="23" name="Group 22">
                <a:extLst>
                  <a:ext uri="{FF2B5EF4-FFF2-40B4-BE49-F238E27FC236}">
                    <a16:creationId xmlns:a16="http://schemas.microsoft.com/office/drawing/2014/main" xmlns="" id="{03472EDB-2375-40CC-A5F8-1739B35D824A}"/>
                  </a:ext>
                </a:extLst>
              </p:cNvPr>
              <p:cNvGrpSpPr/>
              <p:nvPr/>
            </p:nvGrpSpPr>
            <p:grpSpPr>
              <a:xfrm>
                <a:off x="7589488" y="1291600"/>
                <a:ext cx="320040" cy="365760"/>
                <a:chOff x="2847339" y="2091666"/>
                <a:chExt cx="671486" cy="885140"/>
              </a:xfrm>
            </p:grpSpPr>
            <p:pic>
              <p:nvPicPr>
                <p:cNvPr id="24" name="Picture 23">
                  <a:extLst>
                    <a:ext uri="{FF2B5EF4-FFF2-40B4-BE49-F238E27FC236}">
                      <a16:creationId xmlns:a16="http://schemas.microsoft.com/office/drawing/2014/main" xmlns="" id="{94C54E56-1F6E-4E29-9587-E1F7CBD46A9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7339" y="2091666"/>
                  <a:ext cx="671486" cy="885140"/>
                </a:xfrm>
                <a:prstGeom prst="rect">
                  <a:avLst/>
                </a:prstGeom>
              </p:spPr>
            </p:pic>
            <p:sp>
              <p:nvSpPr>
                <p:cNvPr id="25" name="TextBox 24">
                  <a:extLst>
                    <a:ext uri="{FF2B5EF4-FFF2-40B4-BE49-F238E27FC236}">
                      <a16:creationId xmlns:a16="http://schemas.microsoft.com/office/drawing/2014/main" xmlns="" id="{4858B5D8-2CAE-4A20-B0A8-B20FDE4F8218}"/>
                    </a:ext>
                  </a:extLst>
                </p:cNvPr>
                <p:cNvSpPr txBox="1"/>
                <p:nvPr/>
              </p:nvSpPr>
              <p:spPr>
                <a:xfrm>
                  <a:off x="2972454" y="2514160"/>
                  <a:ext cx="421255" cy="268252"/>
                </a:xfrm>
                <a:prstGeom prst="rect">
                  <a:avLst/>
                </a:prstGeom>
                <a:noFill/>
              </p:spPr>
              <p:txBody>
                <a:bodyPr wrap="none" lIns="0" tIns="0" rIns="0" bIns="0" rtlCol="0">
                  <a:spAutoFit/>
                </a:bodyPr>
                <a:lstStyle/>
                <a:p>
                  <a:pPr algn="ctr" defTabSz="609585">
                    <a:lnSpc>
                      <a:spcPct val="90000"/>
                    </a:lnSpc>
                  </a:pPr>
                  <a:r>
                    <a:rPr lang="en-US" sz="1067" dirty="0" err="1">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etcd</a:t>
                  </a: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grpSp>
          <p:sp>
            <p:nvSpPr>
              <p:cNvPr id="59" name="Rectangle 58">
                <a:extLst>
                  <a:ext uri="{FF2B5EF4-FFF2-40B4-BE49-F238E27FC236}">
                    <a16:creationId xmlns:a16="http://schemas.microsoft.com/office/drawing/2014/main" xmlns="" id="{4568EF51-7519-446E-8F77-2B57098BA3C6}"/>
                  </a:ext>
                </a:extLst>
              </p:cNvPr>
              <p:cNvSpPr/>
              <p:nvPr/>
            </p:nvSpPr>
            <p:spPr>
              <a:xfrm>
                <a:off x="7498048" y="742970"/>
                <a:ext cx="502920" cy="118872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AZ</a:t>
                </a:r>
              </a:p>
            </p:txBody>
          </p:sp>
        </p:grpSp>
        <p:grpSp>
          <p:nvGrpSpPr>
            <p:cNvPr id="66" name="Group 65">
              <a:extLst>
                <a:ext uri="{FF2B5EF4-FFF2-40B4-BE49-F238E27FC236}">
                  <a16:creationId xmlns:a16="http://schemas.microsoft.com/office/drawing/2014/main" xmlns="" id="{BC195901-F0E2-42E0-95F1-9A74337328CF}"/>
                </a:ext>
              </a:extLst>
            </p:cNvPr>
            <p:cNvGrpSpPr/>
            <p:nvPr/>
          </p:nvGrpSpPr>
          <p:grpSpPr>
            <a:xfrm>
              <a:off x="8092396" y="628672"/>
              <a:ext cx="502920" cy="1188720"/>
              <a:chOff x="8092396" y="742970"/>
              <a:chExt cx="502920" cy="1188720"/>
            </a:xfrm>
          </p:grpSpPr>
          <p:grpSp>
            <p:nvGrpSpPr>
              <p:cNvPr id="20" name="Group 19">
                <a:extLst>
                  <a:ext uri="{FF2B5EF4-FFF2-40B4-BE49-F238E27FC236}">
                    <a16:creationId xmlns:a16="http://schemas.microsoft.com/office/drawing/2014/main" xmlns="" id="{32A0F6BC-C79A-4259-8DBA-56A46362FABC}"/>
                  </a:ext>
                </a:extLst>
              </p:cNvPr>
              <p:cNvGrpSpPr/>
              <p:nvPr/>
            </p:nvGrpSpPr>
            <p:grpSpPr>
              <a:xfrm>
                <a:off x="8183836" y="834409"/>
                <a:ext cx="320040" cy="365760"/>
                <a:chOff x="2847339" y="2091666"/>
                <a:chExt cx="671486" cy="885140"/>
              </a:xfrm>
            </p:grpSpPr>
            <p:pic>
              <p:nvPicPr>
                <p:cNvPr id="21" name="Picture 20">
                  <a:extLst>
                    <a:ext uri="{FF2B5EF4-FFF2-40B4-BE49-F238E27FC236}">
                      <a16:creationId xmlns:a16="http://schemas.microsoft.com/office/drawing/2014/main" xmlns="" id="{3F9419B5-1FD6-4521-B601-05297BF5A7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7339" y="2091666"/>
                  <a:ext cx="671486" cy="885140"/>
                </a:xfrm>
                <a:prstGeom prst="rect">
                  <a:avLst/>
                </a:prstGeom>
              </p:spPr>
            </p:pic>
            <p:sp>
              <p:nvSpPr>
                <p:cNvPr id="22" name="TextBox 21">
                  <a:extLst>
                    <a:ext uri="{FF2B5EF4-FFF2-40B4-BE49-F238E27FC236}">
                      <a16:creationId xmlns:a16="http://schemas.microsoft.com/office/drawing/2014/main" xmlns="" id="{40B1FA17-9E06-425C-956E-CC84D277BA7A}"/>
                    </a:ext>
                  </a:extLst>
                </p:cNvPr>
                <p:cNvSpPr txBox="1"/>
                <p:nvPr/>
              </p:nvSpPr>
              <p:spPr>
                <a:xfrm>
                  <a:off x="2972454" y="2514160"/>
                  <a:ext cx="421255" cy="268252"/>
                </a:xfrm>
                <a:prstGeom prst="rect">
                  <a:avLst/>
                </a:prstGeom>
                <a:noFill/>
              </p:spPr>
              <p:txBody>
                <a:bodyPr wrap="none" lIns="0" tIns="0" rIns="0" bIns="0" rtlCol="0">
                  <a:spAutoFit/>
                </a:bodyPr>
                <a:lstStyle/>
                <a:p>
                  <a:pPr algn="ctr" defTabSz="609585">
                    <a:lnSpc>
                      <a:spcPct val="90000"/>
                    </a:lnSpc>
                  </a:pPr>
                  <a:r>
                    <a:rPr lang="en-US" sz="1067" dirty="0" err="1">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etcd</a:t>
                  </a: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grpSp>
          <p:grpSp>
            <p:nvGrpSpPr>
              <p:cNvPr id="26" name="Group 25">
                <a:extLst>
                  <a:ext uri="{FF2B5EF4-FFF2-40B4-BE49-F238E27FC236}">
                    <a16:creationId xmlns:a16="http://schemas.microsoft.com/office/drawing/2014/main" xmlns="" id="{E137797A-A253-47C1-BF69-954BA09B173D}"/>
                  </a:ext>
                </a:extLst>
              </p:cNvPr>
              <p:cNvGrpSpPr/>
              <p:nvPr/>
            </p:nvGrpSpPr>
            <p:grpSpPr>
              <a:xfrm>
                <a:off x="8183836" y="1291600"/>
                <a:ext cx="320040" cy="365760"/>
                <a:chOff x="2847339" y="2091666"/>
                <a:chExt cx="671486" cy="885140"/>
              </a:xfrm>
            </p:grpSpPr>
            <p:pic>
              <p:nvPicPr>
                <p:cNvPr id="27" name="Picture 26">
                  <a:extLst>
                    <a:ext uri="{FF2B5EF4-FFF2-40B4-BE49-F238E27FC236}">
                      <a16:creationId xmlns:a16="http://schemas.microsoft.com/office/drawing/2014/main" xmlns="" id="{814E47F3-0937-4842-97AB-C212E04FF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7339" y="2091666"/>
                  <a:ext cx="671486" cy="885140"/>
                </a:xfrm>
                <a:prstGeom prst="rect">
                  <a:avLst/>
                </a:prstGeom>
              </p:spPr>
            </p:pic>
            <p:sp>
              <p:nvSpPr>
                <p:cNvPr id="28" name="TextBox 27">
                  <a:extLst>
                    <a:ext uri="{FF2B5EF4-FFF2-40B4-BE49-F238E27FC236}">
                      <a16:creationId xmlns:a16="http://schemas.microsoft.com/office/drawing/2014/main" xmlns="" id="{662A4E93-1833-4E0A-9229-37C900AAEF97}"/>
                    </a:ext>
                  </a:extLst>
                </p:cNvPr>
                <p:cNvSpPr txBox="1"/>
                <p:nvPr/>
              </p:nvSpPr>
              <p:spPr>
                <a:xfrm>
                  <a:off x="2972454" y="2514160"/>
                  <a:ext cx="421255" cy="268252"/>
                </a:xfrm>
                <a:prstGeom prst="rect">
                  <a:avLst/>
                </a:prstGeom>
                <a:noFill/>
              </p:spPr>
              <p:txBody>
                <a:bodyPr wrap="none" lIns="0" tIns="0" rIns="0" bIns="0" rtlCol="0">
                  <a:spAutoFit/>
                </a:bodyPr>
                <a:lstStyle/>
                <a:p>
                  <a:pPr algn="ctr" defTabSz="609585">
                    <a:lnSpc>
                      <a:spcPct val="90000"/>
                    </a:lnSpc>
                  </a:pPr>
                  <a:r>
                    <a:rPr lang="en-US" sz="1067" dirty="0" err="1">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etcd</a:t>
                  </a: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grpSp>
          <p:sp>
            <p:nvSpPr>
              <p:cNvPr id="60" name="Rectangle 59">
                <a:extLst>
                  <a:ext uri="{FF2B5EF4-FFF2-40B4-BE49-F238E27FC236}">
                    <a16:creationId xmlns:a16="http://schemas.microsoft.com/office/drawing/2014/main" xmlns="" id="{432F7AEF-B696-4761-8593-7E16B7D96269}"/>
                  </a:ext>
                </a:extLst>
              </p:cNvPr>
              <p:cNvSpPr/>
              <p:nvPr/>
            </p:nvSpPr>
            <p:spPr>
              <a:xfrm>
                <a:off x="8092396" y="742970"/>
                <a:ext cx="502920" cy="118872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AZ</a:t>
                </a:r>
              </a:p>
            </p:txBody>
          </p:sp>
        </p:grpSp>
        <p:grpSp>
          <p:nvGrpSpPr>
            <p:cNvPr id="64" name="Group 63">
              <a:extLst>
                <a:ext uri="{FF2B5EF4-FFF2-40B4-BE49-F238E27FC236}">
                  <a16:creationId xmlns:a16="http://schemas.microsoft.com/office/drawing/2014/main" xmlns="" id="{309E46A0-0D2C-434F-9B53-E304433552B1}"/>
                </a:ext>
              </a:extLst>
            </p:cNvPr>
            <p:cNvGrpSpPr/>
            <p:nvPr/>
          </p:nvGrpSpPr>
          <p:grpSpPr>
            <a:xfrm>
              <a:off x="7795222" y="1908810"/>
              <a:ext cx="502920" cy="731520"/>
              <a:chOff x="7789112" y="1840238"/>
              <a:chExt cx="502920" cy="731520"/>
            </a:xfrm>
          </p:grpSpPr>
          <p:grpSp>
            <p:nvGrpSpPr>
              <p:cNvPr id="29" name="Group 28">
                <a:extLst>
                  <a:ext uri="{FF2B5EF4-FFF2-40B4-BE49-F238E27FC236}">
                    <a16:creationId xmlns:a16="http://schemas.microsoft.com/office/drawing/2014/main" xmlns="" id="{536C34D4-8276-4688-8C92-7F1D70DFAA9B}"/>
                  </a:ext>
                </a:extLst>
              </p:cNvPr>
              <p:cNvGrpSpPr/>
              <p:nvPr/>
            </p:nvGrpSpPr>
            <p:grpSpPr>
              <a:xfrm>
                <a:off x="7880552" y="1931677"/>
                <a:ext cx="320040" cy="365760"/>
                <a:chOff x="2847339" y="2091666"/>
                <a:chExt cx="671486" cy="885140"/>
              </a:xfrm>
            </p:grpSpPr>
            <p:pic>
              <p:nvPicPr>
                <p:cNvPr id="30" name="Picture 29">
                  <a:extLst>
                    <a:ext uri="{FF2B5EF4-FFF2-40B4-BE49-F238E27FC236}">
                      <a16:creationId xmlns:a16="http://schemas.microsoft.com/office/drawing/2014/main" xmlns="" id="{1C1CB75E-654B-4FAF-A2C1-54BA2E8020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7339" y="2091666"/>
                  <a:ext cx="671486" cy="885140"/>
                </a:xfrm>
                <a:prstGeom prst="rect">
                  <a:avLst/>
                </a:prstGeom>
              </p:spPr>
            </p:pic>
            <p:sp>
              <p:nvSpPr>
                <p:cNvPr id="31" name="TextBox 30">
                  <a:extLst>
                    <a:ext uri="{FF2B5EF4-FFF2-40B4-BE49-F238E27FC236}">
                      <a16:creationId xmlns:a16="http://schemas.microsoft.com/office/drawing/2014/main" xmlns="" id="{A53F8D17-F51C-4EDE-9F90-8ABC7F9FACE3}"/>
                    </a:ext>
                  </a:extLst>
                </p:cNvPr>
                <p:cNvSpPr txBox="1"/>
                <p:nvPr/>
              </p:nvSpPr>
              <p:spPr>
                <a:xfrm>
                  <a:off x="2972454" y="2514160"/>
                  <a:ext cx="421255" cy="268252"/>
                </a:xfrm>
                <a:prstGeom prst="rect">
                  <a:avLst/>
                </a:prstGeom>
                <a:noFill/>
              </p:spPr>
              <p:txBody>
                <a:bodyPr wrap="none" lIns="0" tIns="0" rIns="0" bIns="0" rtlCol="0">
                  <a:spAutoFit/>
                </a:bodyPr>
                <a:lstStyle/>
                <a:p>
                  <a:pPr algn="ctr" defTabSz="609585">
                    <a:lnSpc>
                      <a:spcPct val="90000"/>
                    </a:lnSpc>
                  </a:pPr>
                  <a:r>
                    <a:rPr lang="en-US" sz="1067" dirty="0" err="1">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etcd</a:t>
                  </a: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grpSp>
          <p:sp>
            <p:nvSpPr>
              <p:cNvPr id="61" name="Rectangle 60">
                <a:extLst>
                  <a:ext uri="{FF2B5EF4-FFF2-40B4-BE49-F238E27FC236}">
                    <a16:creationId xmlns:a16="http://schemas.microsoft.com/office/drawing/2014/main" xmlns="" id="{99548828-C328-44F8-8DAA-D23B3C6F4794}"/>
                  </a:ext>
                </a:extLst>
              </p:cNvPr>
              <p:cNvSpPr/>
              <p:nvPr/>
            </p:nvSpPr>
            <p:spPr>
              <a:xfrm>
                <a:off x="7789112" y="1840238"/>
                <a:ext cx="502920" cy="73152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AZ</a:t>
                </a:r>
              </a:p>
            </p:txBody>
          </p:sp>
        </p:grpSp>
      </p:grpSp>
      <p:cxnSp>
        <p:nvCxnSpPr>
          <p:cNvPr id="77" name="Straight Arrow Connector 49">
            <a:extLst>
              <a:ext uri="{FF2B5EF4-FFF2-40B4-BE49-F238E27FC236}">
                <a16:creationId xmlns:a16="http://schemas.microsoft.com/office/drawing/2014/main" xmlns="" id="{2C8E5BA3-91B1-4C5F-BB1C-340C30B8F64B}"/>
              </a:ext>
            </a:extLst>
          </p:cNvPr>
          <p:cNvCxnSpPr>
            <a:cxnSpLocks/>
            <a:stCxn id="37" idx="3"/>
            <a:endCxn id="5" idx="1"/>
          </p:cNvCxnSpPr>
          <p:nvPr/>
        </p:nvCxnSpPr>
        <p:spPr>
          <a:xfrm flipV="1">
            <a:off x="7032463" y="1051590"/>
            <a:ext cx="1136140" cy="1491316"/>
          </a:xfrm>
          <a:prstGeom prst="bentConnector3">
            <a:avLst>
              <a:gd name="adj1" fmla="val 50000"/>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80" name="Straight Arrow Connector 49">
            <a:extLst>
              <a:ext uri="{FF2B5EF4-FFF2-40B4-BE49-F238E27FC236}">
                <a16:creationId xmlns:a16="http://schemas.microsoft.com/office/drawing/2014/main" xmlns="" id="{7CB469CA-E494-4A99-A679-B3A91686FE6E}"/>
              </a:ext>
            </a:extLst>
          </p:cNvPr>
          <p:cNvCxnSpPr>
            <a:cxnSpLocks/>
            <a:stCxn id="37" idx="3"/>
            <a:endCxn id="11" idx="1"/>
          </p:cNvCxnSpPr>
          <p:nvPr/>
        </p:nvCxnSpPr>
        <p:spPr>
          <a:xfrm flipV="1">
            <a:off x="7032463" y="2026929"/>
            <a:ext cx="1136140" cy="515976"/>
          </a:xfrm>
          <a:prstGeom prst="bentConnector3">
            <a:avLst>
              <a:gd name="adj1" fmla="val 50000"/>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83" name="Straight Arrow Connector 49">
            <a:extLst>
              <a:ext uri="{FF2B5EF4-FFF2-40B4-BE49-F238E27FC236}">
                <a16:creationId xmlns:a16="http://schemas.microsoft.com/office/drawing/2014/main" xmlns="" id="{103BC1E4-DABE-4B80-85D2-B1CC41C06EA2}"/>
              </a:ext>
            </a:extLst>
          </p:cNvPr>
          <p:cNvCxnSpPr>
            <a:cxnSpLocks/>
            <a:stCxn id="37" idx="3"/>
            <a:endCxn id="12" idx="1"/>
          </p:cNvCxnSpPr>
          <p:nvPr/>
        </p:nvCxnSpPr>
        <p:spPr>
          <a:xfrm>
            <a:off x="7032463" y="2542906"/>
            <a:ext cx="1136140" cy="459373"/>
          </a:xfrm>
          <a:prstGeom prst="bentConnector3">
            <a:avLst>
              <a:gd name="adj1" fmla="val 50000"/>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91" name="Straight Arrow Connector 90">
            <a:extLst>
              <a:ext uri="{FF2B5EF4-FFF2-40B4-BE49-F238E27FC236}">
                <a16:creationId xmlns:a16="http://schemas.microsoft.com/office/drawing/2014/main" xmlns="" id="{D09A720D-0FBC-4FC2-8D7E-8AAD2943E44A}"/>
              </a:ext>
            </a:extLst>
          </p:cNvPr>
          <p:cNvCxnSpPr>
            <a:cxnSpLocks/>
            <a:stCxn id="5" idx="3"/>
          </p:cNvCxnSpPr>
          <p:nvPr/>
        </p:nvCxnSpPr>
        <p:spPr>
          <a:xfrm>
            <a:off x="9265883" y="1051589"/>
            <a:ext cx="643501" cy="0"/>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94" name="Straight Arrow Connector 93">
            <a:extLst>
              <a:ext uri="{FF2B5EF4-FFF2-40B4-BE49-F238E27FC236}">
                <a16:creationId xmlns:a16="http://schemas.microsoft.com/office/drawing/2014/main" xmlns="" id="{F2F36621-C0E0-4E72-B54E-0216F77CAE89}"/>
              </a:ext>
            </a:extLst>
          </p:cNvPr>
          <p:cNvCxnSpPr>
            <a:cxnSpLocks/>
          </p:cNvCxnSpPr>
          <p:nvPr/>
        </p:nvCxnSpPr>
        <p:spPr>
          <a:xfrm>
            <a:off x="9265883" y="2026929"/>
            <a:ext cx="643501" cy="0"/>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95" name="Straight Arrow Connector 94">
            <a:extLst>
              <a:ext uri="{FF2B5EF4-FFF2-40B4-BE49-F238E27FC236}">
                <a16:creationId xmlns:a16="http://schemas.microsoft.com/office/drawing/2014/main" xmlns="" id="{83E261BB-B9F3-43D6-89BF-1DD7A4BA88F1}"/>
              </a:ext>
            </a:extLst>
          </p:cNvPr>
          <p:cNvCxnSpPr>
            <a:cxnSpLocks/>
          </p:cNvCxnSpPr>
          <p:nvPr/>
        </p:nvCxnSpPr>
        <p:spPr>
          <a:xfrm>
            <a:off x="9265883" y="3002279"/>
            <a:ext cx="643501" cy="0"/>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Tree>
    <p:extLst>
      <p:ext uri="{BB962C8B-B14F-4D97-AF65-F5344CB8AC3E}">
        <p14:creationId xmlns:p14="http://schemas.microsoft.com/office/powerpoint/2010/main" val="47536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grpSp>
        <p:nvGrpSpPr>
          <p:cNvPr id="10" name="Group 9">
            <a:extLst>
              <a:ext uri="{FF2B5EF4-FFF2-40B4-BE49-F238E27FC236}">
                <a16:creationId xmlns:a16="http://schemas.microsoft.com/office/drawing/2014/main" xmlns="" id="{9CAD508B-0029-4CD9-8DDC-65F511B5C0EC}"/>
              </a:ext>
            </a:extLst>
          </p:cNvPr>
          <p:cNvGrpSpPr/>
          <p:nvPr/>
        </p:nvGrpSpPr>
        <p:grpSpPr>
          <a:xfrm>
            <a:off x="8198547" y="2763447"/>
            <a:ext cx="1584960" cy="1011936"/>
            <a:chOff x="6126452" y="1383037"/>
            <a:chExt cx="822960" cy="758952"/>
          </a:xfrm>
        </p:grpSpPr>
        <p:sp>
          <p:nvSpPr>
            <p:cNvPr id="16" name="TextBox 15">
              <a:extLst>
                <a:ext uri="{FF2B5EF4-FFF2-40B4-BE49-F238E27FC236}">
                  <a16:creationId xmlns:a16="http://schemas.microsoft.com/office/drawing/2014/main" xmlns="" id="{BE6748AA-8AA1-445B-8B3E-A9ABA99526E8}"/>
                </a:ext>
              </a:extLst>
            </p:cNvPr>
            <p:cNvSpPr txBox="1"/>
            <p:nvPr/>
          </p:nvSpPr>
          <p:spPr>
            <a:xfrm>
              <a:off x="6126452" y="1383037"/>
              <a:ext cx="822960" cy="758952"/>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xmlns="" id="{F84A7D56-BFB9-494F-AD07-DAA1F738BECE}"/>
                </a:ext>
              </a:extLst>
            </p:cNvPr>
            <p:cNvSpPr txBox="1"/>
            <p:nvPr/>
          </p:nvSpPr>
          <p:spPr>
            <a:xfrm>
              <a:off x="6126452" y="1383037"/>
              <a:ext cx="822960" cy="731520"/>
            </a:xfrm>
            <a:prstGeom prst="roundRect">
              <a:avLst/>
            </a:prstGeom>
            <a:solidFill>
              <a:srgbClr val="F58534"/>
            </a:solidFill>
          </p:spPr>
          <p:txBody>
            <a:bodyPr wrap="square" tIns="146304" bIns="121920" rtlCol="0" anchor="b"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Master node</a:t>
              </a:r>
            </a:p>
          </p:txBody>
        </p:sp>
      </p:grpSp>
      <p:grpSp>
        <p:nvGrpSpPr>
          <p:cNvPr id="25" name="Group 24">
            <a:extLst>
              <a:ext uri="{FF2B5EF4-FFF2-40B4-BE49-F238E27FC236}">
                <a16:creationId xmlns:a16="http://schemas.microsoft.com/office/drawing/2014/main" xmlns="" id="{6CB7C2DC-3B08-45BF-AB3F-DF6ADDF2290C}"/>
              </a:ext>
            </a:extLst>
          </p:cNvPr>
          <p:cNvGrpSpPr/>
          <p:nvPr/>
        </p:nvGrpSpPr>
        <p:grpSpPr>
          <a:xfrm>
            <a:off x="9905391" y="2763447"/>
            <a:ext cx="1584960" cy="1011936"/>
            <a:chOff x="6126452" y="1383037"/>
            <a:chExt cx="822960" cy="758952"/>
          </a:xfrm>
        </p:grpSpPr>
        <p:sp>
          <p:nvSpPr>
            <p:cNvPr id="26" name="TextBox 25">
              <a:extLst>
                <a:ext uri="{FF2B5EF4-FFF2-40B4-BE49-F238E27FC236}">
                  <a16:creationId xmlns:a16="http://schemas.microsoft.com/office/drawing/2014/main" xmlns="" id="{15A112B7-C185-4FAF-A245-0747D076CF11}"/>
                </a:ext>
              </a:extLst>
            </p:cNvPr>
            <p:cNvSpPr txBox="1"/>
            <p:nvPr/>
          </p:nvSpPr>
          <p:spPr>
            <a:xfrm>
              <a:off x="6126452" y="1383037"/>
              <a:ext cx="822960" cy="758952"/>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xmlns="" id="{18A13396-4159-47D2-BDF7-A3DA4A5B0DF0}"/>
                </a:ext>
              </a:extLst>
            </p:cNvPr>
            <p:cNvSpPr txBox="1"/>
            <p:nvPr/>
          </p:nvSpPr>
          <p:spPr>
            <a:xfrm>
              <a:off x="6126452" y="1383037"/>
              <a:ext cx="822960" cy="731520"/>
            </a:xfrm>
            <a:prstGeom prst="roundRect">
              <a:avLst/>
            </a:prstGeom>
            <a:solidFill>
              <a:srgbClr val="F58534"/>
            </a:solidFill>
          </p:spPr>
          <p:txBody>
            <a:bodyPr wrap="square" tIns="146304" bIns="121920" rtlCol="0" anchor="b"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Master node</a:t>
              </a:r>
            </a:p>
          </p:txBody>
        </p:sp>
      </p:grpSp>
      <p:grpSp>
        <p:nvGrpSpPr>
          <p:cNvPr id="28" name="Group 27">
            <a:extLst>
              <a:ext uri="{FF2B5EF4-FFF2-40B4-BE49-F238E27FC236}">
                <a16:creationId xmlns:a16="http://schemas.microsoft.com/office/drawing/2014/main" xmlns="" id="{C1B509DB-FDBA-473F-AECB-72555E9B4FA3}"/>
              </a:ext>
            </a:extLst>
          </p:cNvPr>
          <p:cNvGrpSpPr/>
          <p:nvPr/>
        </p:nvGrpSpPr>
        <p:grpSpPr>
          <a:xfrm>
            <a:off x="8198547" y="4226471"/>
            <a:ext cx="1584960" cy="1011936"/>
            <a:chOff x="6126452" y="1383037"/>
            <a:chExt cx="822960" cy="758952"/>
          </a:xfrm>
        </p:grpSpPr>
        <p:sp>
          <p:nvSpPr>
            <p:cNvPr id="29" name="TextBox 28">
              <a:extLst>
                <a:ext uri="{FF2B5EF4-FFF2-40B4-BE49-F238E27FC236}">
                  <a16:creationId xmlns:a16="http://schemas.microsoft.com/office/drawing/2014/main" xmlns="" id="{43E68FE0-2BA7-4296-BA16-4635A376F3B4}"/>
                </a:ext>
              </a:extLst>
            </p:cNvPr>
            <p:cNvSpPr txBox="1"/>
            <p:nvPr/>
          </p:nvSpPr>
          <p:spPr>
            <a:xfrm>
              <a:off x="6126452" y="1383037"/>
              <a:ext cx="822960" cy="758952"/>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xmlns="" id="{F419C858-A8D3-4C1C-990C-42C1C3F2493A}"/>
                </a:ext>
              </a:extLst>
            </p:cNvPr>
            <p:cNvSpPr txBox="1"/>
            <p:nvPr/>
          </p:nvSpPr>
          <p:spPr>
            <a:xfrm>
              <a:off x="6126452" y="1383037"/>
              <a:ext cx="822960" cy="731520"/>
            </a:xfrm>
            <a:prstGeom prst="roundRect">
              <a:avLst/>
            </a:prstGeom>
            <a:solidFill>
              <a:srgbClr val="F58534"/>
            </a:solidFill>
          </p:spPr>
          <p:txBody>
            <a:bodyPr wrap="square" tIns="146304" bIns="121920" rtlCol="0" anchor="b"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Master node</a:t>
              </a:r>
            </a:p>
          </p:txBody>
        </p:sp>
      </p:grpSp>
      <p:grpSp>
        <p:nvGrpSpPr>
          <p:cNvPr id="31" name="Group 30">
            <a:extLst>
              <a:ext uri="{FF2B5EF4-FFF2-40B4-BE49-F238E27FC236}">
                <a16:creationId xmlns:a16="http://schemas.microsoft.com/office/drawing/2014/main" xmlns="" id="{3B3FEDFA-89C3-48F6-A0E4-9CA928B3C949}"/>
              </a:ext>
            </a:extLst>
          </p:cNvPr>
          <p:cNvGrpSpPr/>
          <p:nvPr/>
        </p:nvGrpSpPr>
        <p:grpSpPr>
          <a:xfrm>
            <a:off x="9905391" y="4226471"/>
            <a:ext cx="1584960" cy="1011936"/>
            <a:chOff x="6126452" y="1383037"/>
            <a:chExt cx="822960" cy="758952"/>
          </a:xfrm>
        </p:grpSpPr>
        <p:sp>
          <p:nvSpPr>
            <p:cNvPr id="32" name="TextBox 31">
              <a:extLst>
                <a:ext uri="{FF2B5EF4-FFF2-40B4-BE49-F238E27FC236}">
                  <a16:creationId xmlns:a16="http://schemas.microsoft.com/office/drawing/2014/main" xmlns="" id="{BFB4D34D-B19D-4080-A2B6-5EDAAB2EBFA9}"/>
                </a:ext>
              </a:extLst>
            </p:cNvPr>
            <p:cNvSpPr txBox="1"/>
            <p:nvPr/>
          </p:nvSpPr>
          <p:spPr>
            <a:xfrm>
              <a:off x="6126452" y="1383037"/>
              <a:ext cx="822960" cy="758952"/>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xmlns="" id="{BF8F418F-62B8-4A4B-837C-39A9D47AD6A0}"/>
                </a:ext>
              </a:extLst>
            </p:cNvPr>
            <p:cNvSpPr txBox="1"/>
            <p:nvPr/>
          </p:nvSpPr>
          <p:spPr>
            <a:xfrm>
              <a:off x="6126452" y="1383037"/>
              <a:ext cx="822960" cy="731520"/>
            </a:xfrm>
            <a:prstGeom prst="roundRect">
              <a:avLst/>
            </a:prstGeom>
            <a:solidFill>
              <a:srgbClr val="F58534"/>
            </a:solidFill>
          </p:spPr>
          <p:txBody>
            <a:bodyPr wrap="square" tIns="146304" bIns="121920" rtlCol="0" anchor="b"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Master node</a:t>
              </a:r>
            </a:p>
          </p:txBody>
        </p:sp>
      </p:grpSp>
      <p:grpSp>
        <p:nvGrpSpPr>
          <p:cNvPr id="34" name="Group 33">
            <a:extLst>
              <a:ext uri="{FF2B5EF4-FFF2-40B4-BE49-F238E27FC236}">
                <a16:creationId xmlns:a16="http://schemas.microsoft.com/office/drawing/2014/main" xmlns="" id="{ABBDB924-2293-4E1A-9A34-772B2147147E}"/>
              </a:ext>
            </a:extLst>
          </p:cNvPr>
          <p:cNvGrpSpPr/>
          <p:nvPr/>
        </p:nvGrpSpPr>
        <p:grpSpPr>
          <a:xfrm>
            <a:off x="8320467" y="2885365"/>
            <a:ext cx="1341120" cy="463296"/>
            <a:chOff x="6126452" y="1383037"/>
            <a:chExt cx="822960" cy="347472"/>
          </a:xfrm>
        </p:grpSpPr>
        <p:sp>
          <p:nvSpPr>
            <p:cNvPr id="35" name="TextBox 34">
              <a:extLst>
                <a:ext uri="{FF2B5EF4-FFF2-40B4-BE49-F238E27FC236}">
                  <a16:creationId xmlns:a16="http://schemas.microsoft.com/office/drawing/2014/main" xmlns="" id="{A8B2FE28-802C-4C22-95BE-31E3D8929E75}"/>
                </a:ext>
              </a:extLst>
            </p:cNvPr>
            <p:cNvSpPr txBox="1"/>
            <p:nvPr/>
          </p:nvSpPr>
          <p:spPr>
            <a:xfrm>
              <a:off x="6126452" y="1383037"/>
              <a:ext cx="822960" cy="347472"/>
            </a:xfrm>
            <a:prstGeom prst="roundRect">
              <a:avLst/>
            </a:prstGeom>
            <a:solidFill>
              <a:schemeClr val="accent2">
                <a:lumMod val="50000"/>
              </a:schemeClr>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xmlns="" id="{839D9504-BB22-4192-8E57-7020E8F87841}"/>
                </a:ext>
              </a:extLst>
            </p:cNvPr>
            <p:cNvSpPr txBox="1"/>
            <p:nvPr/>
          </p:nvSpPr>
          <p:spPr>
            <a:xfrm>
              <a:off x="6126452" y="1383037"/>
              <a:ext cx="822960" cy="320040"/>
            </a:xfrm>
            <a:prstGeom prst="roundRect">
              <a:avLst/>
            </a:prstGeom>
            <a:solidFill>
              <a:schemeClr val="accent2"/>
            </a:solidFill>
          </p:spPr>
          <p:txBody>
            <a:bodyPr wrap="square" tIns="146304" bIns="12192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API Server</a:t>
              </a:r>
            </a:p>
          </p:txBody>
        </p:sp>
      </p:grpSp>
      <p:grpSp>
        <p:nvGrpSpPr>
          <p:cNvPr id="37" name="Group 36">
            <a:extLst>
              <a:ext uri="{FF2B5EF4-FFF2-40B4-BE49-F238E27FC236}">
                <a16:creationId xmlns:a16="http://schemas.microsoft.com/office/drawing/2014/main" xmlns="" id="{785F9909-703D-4690-854D-7116F7FF179C}"/>
              </a:ext>
            </a:extLst>
          </p:cNvPr>
          <p:cNvGrpSpPr/>
          <p:nvPr/>
        </p:nvGrpSpPr>
        <p:grpSpPr>
          <a:xfrm>
            <a:off x="10027311" y="2885365"/>
            <a:ext cx="1341120" cy="463296"/>
            <a:chOff x="6126452" y="1383037"/>
            <a:chExt cx="822960" cy="347472"/>
          </a:xfrm>
        </p:grpSpPr>
        <p:sp>
          <p:nvSpPr>
            <p:cNvPr id="38" name="TextBox 37">
              <a:extLst>
                <a:ext uri="{FF2B5EF4-FFF2-40B4-BE49-F238E27FC236}">
                  <a16:creationId xmlns:a16="http://schemas.microsoft.com/office/drawing/2014/main" xmlns="" id="{6D7A4DBF-60D6-4FBA-A51D-0E29AD839C4A}"/>
                </a:ext>
              </a:extLst>
            </p:cNvPr>
            <p:cNvSpPr txBox="1"/>
            <p:nvPr/>
          </p:nvSpPr>
          <p:spPr>
            <a:xfrm>
              <a:off x="6126452" y="1383037"/>
              <a:ext cx="822960" cy="347472"/>
            </a:xfrm>
            <a:prstGeom prst="roundRect">
              <a:avLst/>
            </a:prstGeom>
            <a:solidFill>
              <a:schemeClr val="accent2">
                <a:lumMod val="50000"/>
              </a:schemeClr>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xmlns="" id="{9796CF5B-10EB-4683-A550-8C1F1BCEEBF6}"/>
                </a:ext>
              </a:extLst>
            </p:cNvPr>
            <p:cNvSpPr txBox="1"/>
            <p:nvPr/>
          </p:nvSpPr>
          <p:spPr>
            <a:xfrm>
              <a:off x="6126452" y="1383037"/>
              <a:ext cx="822960" cy="320040"/>
            </a:xfrm>
            <a:prstGeom prst="roundRect">
              <a:avLst/>
            </a:prstGeom>
            <a:solidFill>
              <a:schemeClr val="accent2"/>
            </a:solidFill>
          </p:spPr>
          <p:txBody>
            <a:bodyPr wrap="square" tIns="146304" bIns="12192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API Server</a:t>
              </a:r>
            </a:p>
          </p:txBody>
        </p:sp>
      </p:grpSp>
      <p:pic>
        <p:nvPicPr>
          <p:cNvPr id="5" name="Picture 4">
            <a:extLst>
              <a:ext uri="{FF2B5EF4-FFF2-40B4-BE49-F238E27FC236}">
                <a16:creationId xmlns:a16="http://schemas.microsoft.com/office/drawing/2014/main" xmlns="" id="{31829EA8-A1F4-44A3-AB00-89CA8A66BC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0987" y="594891"/>
            <a:ext cx="412927" cy="550565"/>
          </a:xfrm>
          <a:prstGeom prst="rect">
            <a:avLst/>
          </a:prstGeom>
        </p:spPr>
      </p:pic>
      <p:pic>
        <p:nvPicPr>
          <p:cNvPr id="6" name="Picture 5">
            <a:extLst>
              <a:ext uri="{FF2B5EF4-FFF2-40B4-BE49-F238E27FC236}">
                <a16:creationId xmlns:a16="http://schemas.microsoft.com/office/drawing/2014/main" xmlns="" id="{43AB9208-8D04-4025-B20A-ADB2B57FEF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9555" y="1544260"/>
            <a:ext cx="975360" cy="636693"/>
          </a:xfrm>
          <a:prstGeom prst="rect">
            <a:avLst/>
          </a:prstGeom>
        </p:spPr>
      </p:pic>
      <p:pic>
        <p:nvPicPr>
          <p:cNvPr id="7" name="Picture 6">
            <a:extLst>
              <a:ext uri="{FF2B5EF4-FFF2-40B4-BE49-F238E27FC236}">
                <a16:creationId xmlns:a16="http://schemas.microsoft.com/office/drawing/2014/main" xmlns="" id="{5CA7F318-E639-42D3-865D-4FEAE20048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19555" y="3012165"/>
            <a:ext cx="495084" cy="514499"/>
          </a:xfrm>
          <a:prstGeom prst="rect">
            <a:avLst/>
          </a:prstGeom>
        </p:spPr>
      </p:pic>
      <p:grpSp>
        <p:nvGrpSpPr>
          <p:cNvPr id="3" name="Group 2">
            <a:extLst>
              <a:ext uri="{FF2B5EF4-FFF2-40B4-BE49-F238E27FC236}">
                <a16:creationId xmlns:a16="http://schemas.microsoft.com/office/drawing/2014/main" xmlns="" id="{65909143-513E-4E22-8478-DCF614302FEB}"/>
              </a:ext>
            </a:extLst>
          </p:cNvPr>
          <p:cNvGrpSpPr/>
          <p:nvPr/>
        </p:nvGrpSpPr>
        <p:grpSpPr>
          <a:xfrm>
            <a:off x="4614089" y="4348384"/>
            <a:ext cx="426720" cy="487680"/>
            <a:chOff x="7614930" y="651531"/>
            <a:chExt cx="320040" cy="365760"/>
          </a:xfrm>
        </p:grpSpPr>
        <p:pic>
          <p:nvPicPr>
            <p:cNvPr id="8" name="Picture 7">
              <a:extLst>
                <a:ext uri="{FF2B5EF4-FFF2-40B4-BE49-F238E27FC236}">
                  <a16:creationId xmlns:a16="http://schemas.microsoft.com/office/drawing/2014/main" xmlns="" id="{D42F47D5-9108-4554-B6BC-445B3925E1B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14930" y="651531"/>
              <a:ext cx="320040" cy="365760"/>
            </a:xfrm>
            <a:prstGeom prst="rect">
              <a:avLst/>
            </a:prstGeom>
          </p:spPr>
        </p:pic>
        <p:sp>
          <p:nvSpPr>
            <p:cNvPr id="9" name="TextBox 8">
              <a:extLst>
                <a:ext uri="{FF2B5EF4-FFF2-40B4-BE49-F238E27FC236}">
                  <a16:creationId xmlns:a16="http://schemas.microsoft.com/office/drawing/2014/main" xmlns="" id="{03068346-AE35-42A1-87E0-73C51287E9D4}"/>
                </a:ext>
              </a:extLst>
            </p:cNvPr>
            <p:cNvSpPr txBox="1"/>
            <p:nvPr/>
          </p:nvSpPr>
          <p:spPr>
            <a:xfrm>
              <a:off x="7709429" y="826115"/>
              <a:ext cx="131045" cy="110848"/>
            </a:xfrm>
            <a:prstGeom prst="rect">
              <a:avLst/>
            </a:prstGeom>
            <a:noFill/>
          </p:spPr>
          <p:txBody>
            <a:bodyPr wrap="none" lIns="0" tIns="0" rIns="0" bIns="0" rtlCol="0">
              <a:sp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Git</a:t>
              </a:r>
            </a:p>
          </p:txBody>
        </p:sp>
      </p:grpSp>
      <p:grpSp>
        <p:nvGrpSpPr>
          <p:cNvPr id="11" name="Group 10">
            <a:extLst>
              <a:ext uri="{FF2B5EF4-FFF2-40B4-BE49-F238E27FC236}">
                <a16:creationId xmlns:a16="http://schemas.microsoft.com/office/drawing/2014/main" xmlns="" id="{C79858F6-3A1F-47BA-B3E6-97F80D041562}"/>
              </a:ext>
            </a:extLst>
          </p:cNvPr>
          <p:cNvGrpSpPr/>
          <p:nvPr/>
        </p:nvGrpSpPr>
        <p:grpSpPr>
          <a:xfrm>
            <a:off x="5895549" y="1780932"/>
            <a:ext cx="426720" cy="487680"/>
            <a:chOff x="7614930" y="651531"/>
            <a:chExt cx="320040" cy="365760"/>
          </a:xfrm>
        </p:grpSpPr>
        <p:pic>
          <p:nvPicPr>
            <p:cNvPr id="12" name="Picture 11">
              <a:extLst>
                <a:ext uri="{FF2B5EF4-FFF2-40B4-BE49-F238E27FC236}">
                  <a16:creationId xmlns:a16="http://schemas.microsoft.com/office/drawing/2014/main" xmlns="" id="{1CC00537-856E-4FBF-B418-CA134A3BFCB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14930" y="651531"/>
              <a:ext cx="320040" cy="365760"/>
            </a:xfrm>
            <a:prstGeom prst="rect">
              <a:avLst/>
            </a:prstGeom>
          </p:spPr>
        </p:pic>
        <p:sp>
          <p:nvSpPr>
            <p:cNvPr id="13" name="TextBox 12">
              <a:extLst>
                <a:ext uri="{FF2B5EF4-FFF2-40B4-BE49-F238E27FC236}">
                  <a16:creationId xmlns:a16="http://schemas.microsoft.com/office/drawing/2014/main" xmlns="" id="{70CFCF4E-8973-4041-844C-1F1AB3088EAE}"/>
                </a:ext>
              </a:extLst>
            </p:cNvPr>
            <p:cNvSpPr txBox="1"/>
            <p:nvPr/>
          </p:nvSpPr>
          <p:spPr>
            <a:xfrm>
              <a:off x="7666147" y="826115"/>
              <a:ext cx="217608" cy="110848"/>
            </a:xfrm>
            <a:prstGeom prst="rect">
              <a:avLst/>
            </a:prstGeom>
            <a:noFill/>
          </p:spPr>
          <p:txBody>
            <a:bodyPr wrap="none" lIns="0" tIns="0" rIns="0" bIns="0" rtlCol="0">
              <a:sp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RDS</a:t>
              </a:r>
            </a:p>
          </p:txBody>
        </p:sp>
      </p:grpSp>
      <p:sp>
        <p:nvSpPr>
          <p:cNvPr id="4" name="TextBox 3">
            <a:extLst>
              <a:ext uri="{FF2B5EF4-FFF2-40B4-BE49-F238E27FC236}">
                <a16:creationId xmlns:a16="http://schemas.microsoft.com/office/drawing/2014/main" xmlns="" id="{7E7FB993-3BE1-458A-85EA-C976115E025F}"/>
              </a:ext>
            </a:extLst>
          </p:cNvPr>
          <p:cNvSpPr txBox="1"/>
          <p:nvPr/>
        </p:nvSpPr>
        <p:spPr>
          <a:xfrm>
            <a:off x="4089749" y="1311516"/>
            <a:ext cx="737701" cy="240130"/>
          </a:xfrm>
          <a:prstGeom prst="rect">
            <a:avLst/>
          </a:prstGeom>
          <a:noFill/>
        </p:spPr>
        <p:txBody>
          <a:bodyPr wrap="none" rtlCol="0">
            <a:spAutoFit/>
          </a:bodyPr>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1. Create</a:t>
            </a:r>
          </a:p>
        </p:txBody>
      </p:sp>
      <p:sp>
        <p:nvSpPr>
          <p:cNvPr id="20" name="TextBox 19">
            <a:extLst>
              <a:ext uri="{FF2B5EF4-FFF2-40B4-BE49-F238E27FC236}">
                <a16:creationId xmlns:a16="http://schemas.microsoft.com/office/drawing/2014/main" xmlns="" id="{78D78EA0-1A5F-4C4E-AC24-8EC3405593AD}"/>
              </a:ext>
            </a:extLst>
          </p:cNvPr>
          <p:cNvSpPr txBox="1"/>
          <p:nvPr/>
        </p:nvSpPr>
        <p:spPr>
          <a:xfrm>
            <a:off x="4156889" y="1780932"/>
            <a:ext cx="1341120" cy="524256"/>
          </a:xfrm>
          <a:prstGeom prst="roundRect">
            <a:avLst/>
          </a:prstGeom>
          <a:solidFill>
            <a:schemeClr val="tx1"/>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xmlns="" id="{9AD63C74-567F-4750-9E7B-358570681EE3}"/>
              </a:ext>
            </a:extLst>
          </p:cNvPr>
          <p:cNvSpPr txBox="1"/>
          <p:nvPr/>
        </p:nvSpPr>
        <p:spPr>
          <a:xfrm>
            <a:off x="4156889" y="1780932"/>
            <a:ext cx="1341120" cy="487680"/>
          </a:xfrm>
          <a:prstGeom prst="roundRect">
            <a:avLst/>
          </a:prstGeom>
          <a:solidFill>
            <a:schemeClr val="tx2"/>
          </a:solidFill>
        </p:spPr>
        <p:txBody>
          <a:bodyPr wrap="square" tIns="146304" bIns="12192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Cluster Registry</a:t>
            </a:r>
          </a:p>
        </p:txBody>
      </p:sp>
      <p:sp>
        <p:nvSpPr>
          <p:cNvPr id="23" name="TextBox 22">
            <a:extLst>
              <a:ext uri="{FF2B5EF4-FFF2-40B4-BE49-F238E27FC236}">
                <a16:creationId xmlns:a16="http://schemas.microsoft.com/office/drawing/2014/main" xmlns="" id="{70F19F15-172A-4E4B-9473-CF64ACDFC818}"/>
              </a:ext>
            </a:extLst>
          </p:cNvPr>
          <p:cNvSpPr txBox="1"/>
          <p:nvPr/>
        </p:nvSpPr>
        <p:spPr>
          <a:xfrm>
            <a:off x="4156891" y="3025575"/>
            <a:ext cx="1341120" cy="524256"/>
          </a:xfrm>
          <a:prstGeom prst="roundRect">
            <a:avLst/>
          </a:prstGeom>
          <a:solidFill>
            <a:schemeClr val="tx1"/>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xmlns="" id="{36F3FC8F-3E02-4018-8054-F826DB924A87}"/>
              </a:ext>
            </a:extLst>
          </p:cNvPr>
          <p:cNvSpPr txBox="1"/>
          <p:nvPr/>
        </p:nvSpPr>
        <p:spPr>
          <a:xfrm>
            <a:off x="4156889" y="3025575"/>
            <a:ext cx="1341120" cy="487680"/>
          </a:xfrm>
          <a:prstGeom prst="roundRect">
            <a:avLst/>
          </a:prstGeom>
          <a:solidFill>
            <a:schemeClr val="tx2"/>
          </a:solidFill>
        </p:spPr>
        <p:txBody>
          <a:bodyPr wrap="square" tIns="146304" bIns="121920" rtlCol="0" anchor="ctr" anchorCtr="0">
            <a:noAutofit/>
          </a:bodyPr>
          <a:lstStyle/>
          <a:p>
            <a:pPr algn="ctr" defTabSz="609585">
              <a:lnSpc>
                <a:spcPct val="90000"/>
              </a:lnSpc>
            </a:pPr>
            <a:r>
              <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Cluster Lifecycle Manager</a:t>
            </a:r>
          </a:p>
        </p:txBody>
      </p:sp>
      <p:sp>
        <p:nvSpPr>
          <p:cNvPr id="40" name="TextBox 39">
            <a:extLst>
              <a:ext uri="{FF2B5EF4-FFF2-40B4-BE49-F238E27FC236}">
                <a16:creationId xmlns:a16="http://schemas.microsoft.com/office/drawing/2014/main" xmlns="" id="{EFFF807C-169F-4993-AFB0-D85E25057A7A}"/>
              </a:ext>
            </a:extLst>
          </p:cNvPr>
          <p:cNvSpPr txBox="1"/>
          <p:nvPr/>
        </p:nvSpPr>
        <p:spPr>
          <a:xfrm>
            <a:off x="4099367" y="2529959"/>
            <a:ext cx="728083" cy="240130"/>
          </a:xfrm>
          <a:prstGeom prst="rect">
            <a:avLst/>
          </a:prstGeom>
          <a:noFill/>
        </p:spPr>
        <p:txBody>
          <a:bodyPr wrap="none" rtlCol="0">
            <a:spAutoFit/>
          </a:bodyPr>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2. Watch</a:t>
            </a:r>
          </a:p>
        </p:txBody>
      </p:sp>
      <p:sp>
        <p:nvSpPr>
          <p:cNvPr id="42" name="TextBox 41">
            <a:extLst>
              <a:ext uri="{FF2B5EF4-FFF2-40B4-BE49-F238E27FC236}">
                <a16:creationId xmlns:a16="http://schemas.microsoft.com/office/drawing/2014/main" xmlns="" id="{CF4F9C69-0D6F-4E2D-A7DE-0DADE4E1200C}"/>
              </a:ext>
            </a:extLst>
          </p:cNvPr>
          <p:cNvSpPr txBox="1"/>
          <p:nvPr/>
        </p:nvSpPr>
        <p:spPr>
          <a:xfrm>
            <a:off x="4139441" y="3813686"/>
            <a:ext cx="688009" cy="240130"/>
          </a:xfrm>
          <a:prstGeom prst="rect">
            <a:avLst/>
          </a:prstGeom>
          <a:noFill/>
        </p:spPr>
        <p:txBody>
          <a:bodyPr wrap="none" rtlCol="0">
            <a:spAutoFit/>
          </a:bodyPr>
          <a:lstStyle/>
          <a:p>
            <a:pPr algn="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3. Clone</a:t>
            </a:r>
          </a:p>
        </p:txBody>
      </p:sp>
      <p:sp>
        <p:nvSpPr>
          <p:cNvPr id="43" name="TextBox 42">
            <a:extLst>
              <a:ext uri="{FF2B5EF4-FFF2-40B4-BE49-F238E27FC236}">
                <a16:creationId xmlns:a16="http://schemas.microsoft.com/office/drawing/2014/main" xmlns="" id="{147885FE-4818-4BC7-9FB1-0EA9F85899C5}"/>
              </a:ext>
            </a:extLst>
          </p:cNvPr>
          <p:cNvSpPr txBox="1"/>
          <p:nvPr/>
        </p:nvSpPr>
        <p:spPr>
          <a:xfrm>
            <a:off x="5791796" y="2570424"/>
            <a:ext cx="877528" cy="387927"/>
          </a:xfrm>
          <a:prstGeom prst="rect">
            <a:avLst/>
          </a:prstGeom>
          <a:noFill/>
        </p:spPr>
        <p:txBody>
          <a:bodyPr wrap="square" rtlCol="0">
            <a:spAutoFit/>
          </a:bodyPr>
          <a:lstStyle/>
          <a:p>
            <a:pP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4. Create CF Stack</a:t>
            </a:r>
          </a:p>
        </p:txBody>
      </p:sp>
      <p:sp>
        <p:nvSpPr>
          <p:cNvPr id="44" name="TextBox 43">
            <a:extLst>
              <a:ext uri="{FF2B5EF4-FFF2-40B4-BE49-F238E27FC236}">
                <a16:creationId xmlns:a16="http://schemas.microsoft.com/office/drawing/2014/main" xmlns="" id="{FC3F95DC-72C4-4429-86E0-F48896964C5F}"/>
              </a:ext>
            </a:extLst>
          </p:cNvPr>
          <p:cNvSpPr txBox="1"/>
          <p:nvPr/>
        </p:nvSpPr>
        <p:spPr>
          <a:xfrm>
            <a:off x="5651428" y="3273274"/>
            <a:ext cx="1070992" cy="464871"/>
          </a:xfrm>
          <a:prstGeom prst="rect">
            <a:avLst/>
          </a:prstGeom>
          <a:noFill/>
        </p:spPr>
        <p:txBody>
          <a:bodyPr wrap="square" tIns="121920" rtlCol="0">
            <a:spAutoFit/>
          </a:bodyPr>
          <a:lstStyle/>
          <a:p>
            <a:pPr defTabSz="914377">
              <a:lnSpc>
                <a:spcPct val="90000"/>
              </a:lnSpc>
            </a:pPr>
            <a:r>
              <a:rPr lang="en-US" sz="1050" dirty="0">
                <a:gradFill>
                  <a:gsLst>
                    <a:gs pos="39362">
                      <a:schemeClr val="tx1"/>
                    </a:gs>
                    <a:gs pos="63000">
                      <a:schemeClr val="tx1"/>
                    </a:gs>
                  </a:gsLst>
                  <a:lin ang="0" scaled="0"/>
                </a:gradFill>
                <a:latin typeface="Arial" panose="020B0604020202020204" pitchFamily="34" charset="0"/>
                <a:ea typeface="Amazon Ember" panose="020B0603020204020204" pitchFamily="34" charset="0"/>
                <a:cs typeface="Arial" panose="020B0604020202020204" pitchFamily="34" charset="0"/>
              </a:rPr>
              <a:t>5. Apply K8s Manifests</a:t>
            </a:r>
          </a:p>
        </p:txBody>
      </p:sp>
      <p:sp>
        <p:nvSpPr>
          <p:cNvPr id="45" name="Rectangle 44">
            <a:extLst>
              <a:ext uri="{FF2B5EF4-FFF2-40B4-BE49-F238E27FC236}">
                <a16:creationId xmlns:a16="http://schemas.microsoft.com/office/drawing/2014/main" xmlns="" id="{614A39D1-36F7-47F1-86FD-406EAEECBE2F}"/>
              </a:ext>
            </a:extLst>
          </p:cNvPr>
          <p:cNvSpPr/>
          <p:nvPr/>
        </p:nvSpPr>
        <p:spPr>
          <a:xfrm>
            <a:off x="6979359" y="2402236"/>
            <a:ext cx="4754880" cy="3291840"/>
          </a:xfrm>
          <a:prstGeom prst="rect">
            <a:avLst/>
          </a:prstGeom>
          <a:noFill/>
          <a:ln w="9525">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endParaRPr lang="en-US" sz="1067" dirty="0">
              <a:solidFill>
                <a:srgbClr val="474746"/>
              </a:solidFill>
              <a:latin typeface="Arial" panose="020B0604020202020204" pitchFamily="34" charset="0"/>
              <a:ea typeface="Amazon Ember" panose="020B0603020204020204" pitchFamily="34" charset="0"/>
              <a:cs typeface="Arial" panose="020B0604020202020204" pitchFamily="34" charset="0"/>
            </a:endParaRPr>
          </a:p>
        </p:txBody>
      </p:sp>
      <p:sp>
        <p:nvSpPr>
          <p:cNvPr id="46" name="Rectangle 45">
            <a:extLst>
              <a:ext uri="{FF2B5EF4-FFF2-40B4-BE49-F238E27FC236}">
                <a16:creationId xmlns:a16="http://schemas.microsoft.com/office/drawing/2014/main" xmlns="" id="{18921B18-04F3-4BF2-B1AB-30C06D5282F7}"/>
              </a:ext>
            </a:extLst>
          </p:cNvPr>
          <p:cNvSpPr/>
          <p:nvPr/>
        </p:nvSpPr>
        <p:spPr>
          <a:xfrm>
            <a:off x="8076628" y="4104552"/>
            <a:ext cx="3535680" cy="134112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tIns="0" rIns="146304" bIns="121920" rtlCol="0" anchor="b" anchorCtr="0"/>
          <a:lstStyle/>
          <a:p>
            <a:pPr algn="r" defTabSz="914377">
              <a:lnSpc>
                <a:spcPct val="90000"/>
              </a:lnSpc>
            </a:pPr>
            <a:endParaRPr lang="en-US" sz="1067" dirty="0">
              <a:gradFill>
                <a:gsLst>
                  <a:gs pos="98876">
                    <a:srgbClr val="474746"/>
                  </a:gs>
                  <a:gs pos="83708">
                    <a:srgbClr val="474746"/>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47" name="Rectangle 46">
            <a:extLst>
              <a:ext uri="{FF2B5EF4-FFF2-40B4-BE49-F238E27FC236}">
                <a16:creationId xmlns:a16="http://schemas.microsoft.com/office/drawing/2014/main" xmlns="" id="{C0D6FC18-7C45-4963-B1CD-91B48F8E15EE}"/>
              </a:ext>
            </a:extLst>
          </p:cNvPr>
          <p:cNvSpPr/>
          <p:nvPr/>
        </p:nvSpPr>
        <p:spPr>
          <a:xfrm>
            <a:off x="8076628" y="2641528"/>
            <a:ext cx="3535680" cy="134112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tIns="0" rIns="146304" bIns="121920" rtlCol="0" anchor="b" anchorCtr="0"/>
          <a:lstStyle/>
          <a:p>
            <a:pPr algn="r" defTabSz="914377">
              <a:lnSpc>
                <a:spcPct val="90000"/>
              </a:lnSpc>
            </a:pPr>
            <a:endParaRPr lang="en-US" sz="1067" dirty="0">
              <a:gradFill>
                <a:gsLst>
                  <a:gs pos="98876">
                    <a:srgbClr val="474746"/>
                  </a:gs>
                  <a:gs pos="83708">
                    <a:srgbClr val="474746"/>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cxnSp>
        <p:nvCxnSpPr>
          <p:cNvPr id="48" name="Straight Arrow Connector 47">
            <a:extLst>
              <a:ext uri="{FF2B5EF4-FFF2-40B4-BE49-F238E27FC236}">
                <a16:creationId xmlns:a16="http://schemas.microsoft.com/office/drawing/2014/main" xmlns="" id="{379AE391-CD7F-4C2A-BDFE-1B9443B99397}"/>
              </a:ext>
            </a:extLst>
          </p:cNvPr>
          <p:cNvCxnSpPr>
            <a:cxnSpLocks/>
            <a:stCxn id="5" idx="2"/>
            <a:endCxn id="21" idx="0"/>
          </p:cNvCxnSpPr>
          <p:nvPr/>
        </p:nvCxnSpPr>
        <p:spPr>
          <a:xfrm rot="5400000">
            <a:off x="4509714" y="1463194"/>
            <a:ext cx="635476" cy="1"/>
          </a:xfrm>
          <a:prstGeom prst="bentConnector3">
            <a:avLst>
              <a:gd name="adj1" fmla="val 50000"/>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51" name="Straight Arrow Connector 50">
            <a:extLst>
              <a:ext uri="{FF2B5EF4-FFF2-40B4-BE49-F238E27FC236}">
                <a16:creationId xmlns:a16="http://schemas.microsoft.com/office/drawing/2014/main" xmlns="" id="{8CD68B98-ED80-400A-A903-CDDE4524D25A}"/>
              </a:ext>
            </a:extLst>
          </p:cNvPr>
          <p:cNvCxnSpPr>
            <a:cxnSpLocks/>
            <a:stCxn id="8" idx="0"/>
            <a:endCxn id="23" idx="2"/>
          </p:cNvCxnSpPr>
          <p:nvPr/>
        </p:nvCxnSpPr>
        <p:spPr>
          <a:xfrm flipV="1">
            <a:off x="4827450" y="3549832"/>
            <a:ext cx="1" cy="798553"/>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54" name="Straight Arrow Connector 53">
            <a:extLst>
              <a:ext uri="{FF2B5EF4-FFF2-40B4-BE49-F238E27FC236}">
                <a16:creationId xmlns:a16="http://schemas.microsoft.com/office/drawing/2014/main" xmlns="" id="{B929A8AF-A4E0-4CFB-81C0-22D18B187DEA}"/>
              </a:ext>
            </a:extLst>
          </p:cNvPr>
          <p:cNvCxnSpPr>
            <a:cxnSpLocks/>
            <a:stCxn id="24" idx="0"/>
            <a:endCxn id="20" idx="2"/>
          </p:cNvCxnSpPr>
          <p:nvPr/>
        </p:nvCxnSpPr>
        <p:spPr>
          <a:xfrm flipV="1">
            <a:off x="4827449" y="2305188"/>
            <a:ext cx="0" cy="720387"/>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58" name="Straight Arrow Connector 57">
            <a:extLst>
              <a:ext uri="{FF2B5EF4-FFF2-40B4-BE49-F238E27FC236}">
                <a16:creationId xmlns:a16="http://schemas.microsoft.com/office/drawing/2014/main" xmlns="" id="{EA8E99BB-BA94-42FC-B766-02E18CC37F5F}"/>
              </a:ext>
            </a:extLst>
          </p:cNvPr>
          <p:cNvCxnSpPr>
            <a:cxnSpLocks/>
            <a:stCxn id="24" idx="3"/>
            <a:endCxn id="7" idx="1"/>
          </p:cNvCxnSpPr>
          <p:nvPr/>
        </p:nvCxnSpPr>
        <p:spPr>
          <a:xfrm>
            <a:off x="5498010" y="3269415"/>
            <a:ext cx="1721545" cy="0"/>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66" name="Straight Arrow Connector 65">
            <a:extLst>
              <a:ext uri="{FF2B5EF4-FFF2-40B4-BE49-F238E27FC236}">
                <a16:creationId xmlns:a16="http://schemas.microsoft.com/office/drawing/2014/main" xmlns="" id="{194EDF55-15E2-4E3C-A861-2DC160D1B9A8}"/>
              </a:ext>
            </a:extLst>
          </p:cNvPr>
          <p:cNvCxnSpPr>
            <a:cxnSpLocks/>
            <a:stCxn id="21" idx="3"/>
            <a:endCxn id="12" idx="1"/>
          </p:cNvCxnSpPr>
          <p:nvPr/>
        </p:nvCxnSpPr>
        <p:spPr>
          <a:xfrm>
            <a:off x="5498010" y="2024772"/>
            <a:ext cx="397540" cy="0"/>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69" name="Straight Arrow Connector 68">
            <a:extLst>
              <a:ext uri="{FF2B5EF4-FFF2-40B4-BE49-F238E27FC236}">
                <a16:creationId xmlns:a16="http://schemas.microsoft.com/office/drawing/2014/main" xmlns="" id="{8F401A6C-2F62-4EE3-A569-A3C0D01BCEAA}"/>
              </a:ext>
            </a:extLst>
          </p:cNvPr>
          <p:cNvCxnSpPr>
            <a:cxnSpLocks/>
            <a:stCxn id="24" idx="3"/>
          </p:cNvCxnSpPr>
          <p:nvPr/>
        </p:nvCxnSpPr>
        <p:spPr>
          <a:xfrm flipV="1">
            <a:off x="5498010" y="2029114"/>
            <a:ext cx="1715591" cy="1240301"/>
          </a:xfrm>
          <a:prstGeom prst="bentConnector3">
            <a:avLst>
              <a:gd name="adj1" fmla="val 66977"/>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76" name="Straight Arrow Connector 68">
            <a:extLst>
              <a:ext uri="{FF2B5EF4-FFF2-40B4-BE49-F238E27FC236}">
                <a16:creationId xmlns:a16="http://schemas.microsoft.com/office/drawing/2014/main" xmlns="" id="{DA29CCDF-1239-4AF0-B67D-751DD6112D49}"/>
              </a:ext>
            </a:extLst>
          </p:cNvPr>
          <p:cNvCxnSpPr>
            <a:cxnSpLocks/>
            <a:stCxn id="30" idx="1"/>
            <a:endCxn id="7" idx="2"/>
          </p:cNvCxnSpPr>
          <p:nvPr/>
        </p:nvCxnSpPr>
        <p:spPr>
          <a:xfrm rot="10800000">
            <a:off x="7467100" y="3526666"/>
            <a:ext cx="731449" cy="1187487"/>
          </a:xfrm>
          <a:prstGeom prst="bentConnector2">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80" name="Straight Arrow Connector 68">
            <a:extLst>
              <a:ext uri="{FF2B5EF4-FFF2-40B4-BE49-F238E27FC236}">
                <a16:creationId xmlns:a16="http://schemas.microsoft.com/office/drawing/2014/main" xmlns="" id="{6F7D74E4-B804-4E44-AF6B-C0200FFBE703}"/>
              </a:ext>
            </a:extLst>
          </p:cNvPr>
          <p:cNvCxnSpPr>
            <a:cxnSpLocks/>
            <a:stCxn id="7" idx="3"/>
            <a:endCxn id="36" idx="0"/>
          </p:cNvCxnSpPr>
          <p:nvPr/>
        </p:nvCxnSpPr>
        <p:spPr>
          <a:xfrm flipV="1">
            <a:off x="7714639" y="2885366"/>
            <a:ext cx="1276388" cy="384049"/>
          </a:xfrm>
          <a:prstGeom prst="bentConnector4">
            <a:avLst>
              <a:gd name="adj1" fmla="val 15374"/>
              <a:gd name="adj2" fmla="val 194356"/>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83" name="Straight Arrow Connector 68">
            <a:extLst>
              <a:ext uri="{FF2B5EF4-FFF2-40B4-BE49-F238E27FC236}">
                <a16:creationId xmlns:a16="http://schemas.microsoft.com/office/drawing/2014/main" xmlns="" id="{C299BE89-20FD-4E85-A524-598F781BE6F1}"/>
              </a:ext>
            </a:extLst>
          </p:cNvPr>
          <p:cNvCxnSpPr>
            <a:cxnSpLocks/>
            <a:stCxn id="7" idx="3"/>
            <a:endCxn id="39" idx="0"/>
          </p:cNvCxnSpPr>
          <p:nvPr/>
        </p:nvCxnSpPr>
        <p:spPr>
          <a:xfrm flipV="1">
            <a:off x="7714639" y="2885366"/>
            <a:ext cx="2983232" cy="384049"/>
          </a:xfrm>
          <a:prstGeom prst="bentConnector4">
            <a:avLst>
              <a:gd name="adj1" fmla="val 6645"/>
              <a:gd name="adj2" fmla="val 194356"/>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
        <p:nvSpPr>
          <p:cNvPr id="52" name="Shape 100">
            <a:extLst>
              <a:ext uri="{FF2B5EF4-FFF2-40B4-BE49-F238E27FC236}">
                <a16:creationId xmlns:a16="http://schemas.microsoft.com/office/drawing/2014/main" xmlns="" id="{EFE051A2-45E9-4A84-97C0-E5D3C2AFF4A5}"/>
              </a:ext>
            </a:extLst>
          </p:cNvPr>
          <p:cNvSpPr txBox="1">
            <a:spLocks/>
          </p:cNvSpPr>
          <p:nvPr/>
        </p:nvSpPr>
        <p:spPr>
          <a:xfrm>
            <a:off x="469763" y="2680641"/>
            <a:ext cx="3880479" cy="626440"/>
          </a:xfrm>
          <a:prstGeom prst="rect">
            <a:avLst/>
          </a:prstGeom>
        </p:spPr>
        <p:txBody>
          <a:bodyPr vert="horz" lIns="121920" tIns="60960" rIns="121920" bIns="60960" rtlCol="0" anchor="b" anchorCtr="0">
            <a:noAutofit/>
          </a:bodyPr>
          <a:lstStyle>
            <a:lvl1pPr algn="l" defTabSz="457200" rtl="0" eaLnBrk="1" latinLnBrk="0" hangingPunct="1">
              <a:spcBef>
                <a:spcPct val="0"/>
              </a:spcBef>
              <a:buNone/>
              <a:defRPr sz="2800" b="0" i="0" kern="1200" spc="300">
                <a:solidFill>
                  <a:schemeClr val="tx1">
                    <a:lumMod val="95000"/>
                  </a:schemeClr>
                </a:solidFill>
                <a:latin typeface="Amazon Ember Light" charset="0"/>
                <a:ea typeface="Amazon Ember Light" charset="0"/>
                <a:cs typeface="Amazon Ember Light" charset="0"/>
              </a:defRPr>
            </a:lvl1pPr>
          </a:lstStyle>
          <a:p>
            <a:pPr defTabSz="609585"/>
            <a:r>
              <a:rPr lang="en-US" sz="4000" spc="400" dirty="0">
                <a:gradFill>
                  <a:gsLst>
                    <a:gs pos="14894">
                      <a:schemeClr val="tx1"/>
                    </a:gs>
                    <a:gs pos="35955">
                      <a:schemeClr val="tx1"/>
                    </a:gs>
                  </a:gsLst>
                  <a:lin ang="5400000" scaled="0"/>
                </a:gradFill>
                <a:latin typeface="Arial" panose="020B0604020202020204" pitchFamily="34" charset="0"/>
                <a:cs typeface="Arial" panose="020B0604020202020204" pitchFamily="34" charset="0"/>
              </a:rPr>
              <a:t>Cluster operations</a:t>
            </a:r>
            <a:endParaRPr lang="en" sz="4000" spc="400" dirty="0">
              <a:gradFill>
                <a:gsLst>
                  <a:gs pos="14894">
                    <a:schemeClr val="tx1"/>
                  </a:gs>
                  <a:gs pos="35955">
                    <a:schemeClr val="tx1"/>
                  </a:gs>
                </a:gsLst>
                <a:lin ang="5400000" scaled="0"/>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58526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1104274" y="2815491"/>
            <a:ext cx="10033626" cy="572293"/>
          </a:xfrm>
        </p:spPr>
        <p:txBody>
          <a:bodyPr/>
          <a:lstStyle/>
          <a:p>
            <a:r>
              <a:rPr lang="en-US"/>
              <a:t>CI/CD of apps on Kubernetes</a:t>
            </a:r>
            <a:endParaRPr lang="en-US" dirty="0"/>
          </a:p>
        </p:txBody>
      </p:sp>
      <p:sp>
        <p:nvSpPr>
          <p:cNvPr id="4" name="Text Placeholder 3">
            <a:extLst>
              <a:ext uri="{FF2B5EF4-FFF2-40B4-BE49-F238E27FC236}">
                <a16:creationId xmlns:a16="http://schemas.microsoft.com/office/drawing/2014/main" xmlns="" id="{2DC60BA6-3F9E-4854-92EC-A4AB6C25FAE8}"/>
              </a:ext>
            </a:extLst>
          </p:cNvPr>
          <p:cNvSpPr>
            <a:spLocks noGrp="1"/>
          </p:cNvSpPr>
          <p:nvPr>
            <p:ph type="body" sz="quarter" idx="13"/>
          </p:nvPr>
        </p:nvSpPr>
        <p:spPr/>
        <p:txBody>
          <a:bodyPr/>
          <a:lstStyle/>
          <a:p>
            <a:endParaRPr lang="en-US" dirty="0"/>
          </a:p>
        </p:txBody>
      </p:sp>
      <p:sp>
        <p:nvSpPr>
          <p:cNvPr id="12" name="Oval 11">
            <a:extLst>
              <a:ext uri="{FF2B5EF4-FFF2-40B4-BE49-F238E27FC236}">
                <a16:creationId xmlns:a16="http://schemas.microsoft.com/office/drawing/2014/main" xmlns="" id="{F060FD51-8E16-4DA1-9732-093C47D58845}"/>
              </a:ext>
            </a:extLst>
          </p:cNvPr>
          <p:cNvSpPr/>
          <p:nvPr/>
        </p:nvSpPr>
        <p:spPr>
          <a:xfrm>
            <a:off x="1104274" y="1527134"/>
            <a:ext cx="975360" cy="975360"/>
          </a:xfrm>
          <a:prstGeom prst="ellipse">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3200" dirty="0">
                <a:gradFill>
                  <a:gsLst>
                    <a:gs pos="68085">
                      <a:schemeClr val="accent2"/>
                    </a:gs>
                    <a:gs pos="45506">
                      <a:schemeClr val="accent2"/>
                    </a:gs>
                  </a:gsLst>
                  <a:lin ang="5400000" scaled="1"/>
                </a:gradFill>
                <a:latin typeface="Arial" panose="020B0604020202020204" pitchFamily="34" charset="0"/>
                <a:ea typeface="Amazon Ember Display Medium" panose="020F0603020204020204" pitchFamily="34" charset="0"/>
                <a:cs typeface="Arial" panose="020B0604020202020204" pitchFamily="34" charset="0"/>
              </a:rPr>
              <a:t>2</a:t>
            </a:r>
          </a:p>
        </p:txBody>
      </p:sp>
    </p:spTree>
    <p:extLst>
      <p:ext uri="{BB962C8B-B14F-4D97-AF65-F5344CB8AC3E}">
        <p14:creationId xmlns:p14="http://schemas.microsoft.com/office/powerpoint/2010/main" val="825554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4">
            <a:extLst>
              <a:ext uri="{FF2B5EF4-FFF2-40B4-BE49-F238E27FC236}">
                <a16:creationId xmlns:a16="http://schemas.microsoft.com/office/drawing/2014/main" xmlns="" id="{B213FF35-B88B-432F-A063-B30FF47A8A2D}"/>
              </a:ext>
            </a:extLst>
          </p:cNvPr>
          <p:cNvSpPr txBox="1">
            <a:spLocks/>
          </p:cNvSpPr>
          <p:nvPr/>
        </p:nvSpPr>
        <p:spPr>
          <a:xfrm>
            <a:off x="386443" y="1600200"/>
            <a:ext cx="4301016" cy="3471679"/>
          </a:xfrm>
          <a:prstGeom prst="rect">
            <a:avLst/>
          </a:prstGeom>
        </p:spPr>
        <p:txBody>
          <a:bodyPr vert="horz" lIns="182880" tIns="146304" rIns="182880" bIns="146304" rtlCol="0">
            <a:noAutofit/>
          </a:bodyPr>
          <a:lstStyle>
            <a:lvl1pPr marL="0" indent="0" algn="l" defTabSz="457200" rtl="0" eaLnBrk="1" latinLnBrk="0" hangingPunct="1">
              <a:spcBef>
                <a:spcPct val="20000"/>
              </a:spcBef>
              <a:buFontTx/>
              <a:buNone/>
              <a:defRPr sz="2800" b="0" i="0" kern="1200" spc="300">
                <a:solidFill>
                  <a:schemeClr val="bg1"/>
                </a:solidFill>
                <a:latin typeface="Amazon Ember Light" charset="0"/>
                <a:ea typeface="Amazon Ember Light" charset="0"/>
                <a:cs typeface="Amazon Ember Light" charset="0"/>
              </a:defRPr>
            </a:lvl1pPr>
            <a:lvl2pPr marL="742950" indent="-285750" algn="l" defTabSz="457200" rtl="0" eaLnBrk="1" latinLnBrk="0" hangingPunct="1">
              <a:spcBef>
                <a:spcPct val="20000"/>
              </a:spcBef>
              <a:buFont typeface="Arial"/>
              <a:buChar char="•"/>
              <a:defRPr sz="2000" b="0" i="0" kern="1200">
                <a:solidFill>
                  <a:schemeClr val="tx1"/>
                </a:solidFill>
                <a:latin typeface="Roboto Condensed Light" charset="0"/>
                <a:ea typeface="Roboto Condensed Light" charset="0"/>
                <a:cs typeface="Roboto Condensed Light" charset="0"/>
              </a:defRPr>
            </a:lvl2pPr>
            <a:lvl3pPr marL="1143000" indent="-228600" algn="l" defTabSz="457200" rtl="0" eaLnBrk="1" latinLnBrk="0" hangingPunct="1">
              <a:spcBef>
                <a:spcPct val="20000"/>
              </a:spcBef>
              <a:buFont typeface="Arial"/>
              <a:buChar char="•"/>
              <a:defRPr sz="1800" b="0" i="0" kern="1200">
                <a:solidFill>
                  <a:schemeClr val="tx1"/>
                </a:solidFill>
                <a:latin typeface="Roboto Condensed Light" charset="0"/>
                <a:ea typeface="Roboto Condensed Light" charset="0"/>
                <a:cs typeface="Roboto Condensed Light" charset="0"/>
              </a:defRPr>
            </a:lvl3pPr>
            <a:lvl4pPr marL="1600200" indent="-228600" algn="l" defTabSz="457200" rtl="0" eaLnBrk="1" latinLnBrk="0" hangingPunct="1">
              <a:spcBef>
                <a:spcPct val="20000"/>
              </a:spcBef>
              <a:buFont typeface="Arial"/>
              <a:buChar char="–"/>
              <a:defRPr sz="1600" b="0" i="0" kern="1200">
                <a:solidFill>
                  <a:schemeClr val="tx1"/>
                </a:solidFill>
                <a:latin typeface="Roboto Condensed Light" charset="0"/>
                <a:ea typeface="Roboto Condensed Light" charset="0"/>
                <a:cs typeface="Roboto Condensed Light" charset="0"/>
              </a:defRPr>
            </a:lvl4pPr>
            <a:lvl5pPr marL="2057400" indent="-228600" algn="l" defTabSz="457200" rtl="0" eaLnBrk="1" latinLnBrk="0" hangingPunct="1">
              <a:spcBef>
                <a:spcPct val="20000"/>
              </a:spcBef>
              <a:buFont typeface="Arial"/>
              <a:buChar char="»"/>
              <a:defRPr sz="1600" b="0" i="0" kern="1200">
                <a:solidFill>
                  <a:schemeClr val="tx1"/>
                </a:solidFill>
                <a:latin typeface="Roboto Condensed Light" charset="0"/>
                <a:ea typeface="Roboto Condensed Light" charset="0"/>
                <a:cs typeface="Roboto Condensed Light"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r>
              <a:rPr lang="en-US" sz="2000" b="1" spc="400" dirty="0" err="1">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Arun</a:t>
            </a:r>
            <a:r>
              <a:rPr lang="en-US" sz="2000" b="1" spc="4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 Gupta</a:t>
            </a:r>
          </a:p>
          <a:p>
            <a:pPr defTabSz="609585"/>
            <a:r>
              <a:rPr lang="en-US" sz="18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a:t>
            </a:r>
            <a:r>
              <a:rPr lang="en-US" sz="1800" spc="0" dirty="0" err="1">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arungupta</a:t>
            </a:r>
            <a:endParaRPr lang="en-US" sz="18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a:p>
            <a:pPr defTabSz="609585"/>
            <a:r>
              <a:rPr lang="en-US" sz="18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Principal Open Source </a:t>
            </a:r>
            <a:br>
              <a:rPr lang="en-US" sz="18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8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Technologist at AWS</a:t>
            </a:r>
          </a:p>
          <a:p>
            <a:pPr defTabSz="609585">
              <a:spcBef>
                <a:spcPts val="3200"/>
              </a:spcBef>
            </a:pPr>
            <a:r>
              <a:rPr lang="en-US" sz="12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Container Geek</a:t>
            </a:r>
          </a:p>
          <a:p>
            <a:pPr defTabSz="609585"/>
            <a:r>
              <a:rPr lang="en-US" sz="12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Docker Captain</a:t>
            </a:r>
          </a:p>
          <a:p>
            <a:pPr defTabSz="609585"/>
            <a:r>
              <a:rPr lang="en-US" sz="12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Java Champion</a:t>
            </a:r>
          </a:p>
          <a:p>
            <a:pPr defTabSz="609585"/>
            <a:r>
              <a:rPr lang="en-US" sz="12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Devoxx4Kids</a:t>
            </a:r>
          </a:p>
          <a:p>
            <a:pPr defTabSz="609585"/>
            <a:r>
              <a:rPr lang="en-US" sz="12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Minecraft Modder</a:t>
            </a:r>
          </a:p>
          <a:p>
            <a:pPr defTabSz="609585"/>
            <a:r>
              <a:rPr lang="en-US" sz="12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Author</a:t>
            </a:r>
          </a:p>
          <a:p>
            <a:pPr defTabSz="609585"/>
            <a:r>
              <a:rPr lang="en-US" sz="12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Runner</a:t>
            </a:r>
          </a:p>
          <a:p>
            <a:pPr defTabSz="609585"/>
            <a:r>
              <a:rPr lang="en-US" sz="12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Lifelong Learner</a:t>
            </a:r>
            <a:endParaRPr lang="en-US" sz="1400" spc="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17" name="Content Placeholder 5">
            <a:extLst>
              <a:ext uri="{FF2B5EF4-FFF2-40B4-BE49-F238E27FC236}">
                <a16:creationId xmlns:a16="http://schemas.microsoft.com/office/drawing/2014/main" xmlns="" id="{132EB448-CF82-4D3E-94B2-8E3926F45D06}"/>
              </a:ext>
            </a:extLst>
          </p:cNvPr>
          <p:cNvSpPr txBox="1">
            <a:spLocks/>
          </p:cNvSpPr>
          <p:nvPr/>
        </p:nvSpPr>
        <p:spPr>
          <a:xfrm>
            <a:off x="5226617" y="1600200"/>
            <a:ext cx="4518089" cy="3551384"/>
          </a:xfrm>
          <a:prstGeom prst="rect">
            <a:avLst/>
          </a:prstGeom>
        </p:spPr>
        <p:txBody>
          <a:bodyPr lIns="182880" tIns="146304" rIns="182880" bIns="146304"/>
          <a:lstStyle>
            <a:lvl1pPr marL="0" indent="0" algn="l" defTabSz="457200" rtl="0" eaLnBrk="1" latinLnBrk="0" hangingPunct="1">
              <a:spcBef>
                <a:spcPct val="20000"/>
              </a:spcBef>
              <a:buFontTx/>
              <a:buNone/>
              <a:defRPr sz="2400" b="0" i="0" kern="120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2000" b="0" i="0" kern="120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800" b="0" i="0" kern="120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r>
              <a:rPr lang="en-US" sz="2000" b="1" spc="4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Raffaele Di Fazio</a:t>
            </a:r>
          </a:p>
          <a:p>
            <a:pPr defTabSz="609585"/>
            <a:r>
              <a:rPr lang="en-US" sz="18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@x0rg</a:t>
            </a:r>
          </a:p>
          <a:p>
            <a:pPr defTabSz="609585"/>
            <a:r>
              <a:rPr lang="en-US" sz="18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Software Engineer at </a:t>
            </a:r>
            <a:r>
              <a:rPr lang="en-US" sz="1800" dirty="0" err="1">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Zalando</a:t>
            </a:r>
            <a:r>
              <a:rPr lang="en-US" sz="18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
            </a:r>
            <a:br>
              <a:rPr lang="en-US" sz="18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br>
            <a:endParaRPr lang="en-US" sz="18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a:p>
            <a:pPr defTabSz="609585">
              <a:spcBef>
                <a:spcPts val="3200"/>
              </a:spcBef>
            </a:pPr>
            <a:r>
              <a:rPr lang="en-US" sz="12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Container Orchestration Lover</a:t>
            </a:r>
          </a:p>
          <a:p>
            <a:pPr defTabSz="609585"/>
            <a:r>
              <a:rPr lang="en-US" sz="12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Gopher</a:t>
            </a:r>
          </a:p>
          <a:p>
            <a:pPr defTabSz="609585"/>
            <a:r>
              <a:rPr lang="en-US" sz="12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Wine Lover</a:t>
            </a:r>
          </a:p>
          <a:p>
            <a:pPr defTabSz="609585"/>
            <a:r>
              <a:rPr lang="en-US" sz="1200" dirty="0">
                <a:gradFill>
                  <a:gsLst>
                    <a:gs pos="13483">
                      <a:srgbClr val="FFFFFF"/>
                    </a:gs>
                    <a:gs pos="3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Runner</a:t>
            </a:r>
          </a:p>
        </p:txBody>
      </p:sp>
      <p:cxnSp>
        <p:nvCxnSpPr>
          <p:cNvPr id="18" name="Straight Connector 17">
            <a:extLst>
              <a:ext uri="{FF2B5EF4-FFF2-40B4-BE49-F238E27FC236}">
                <a16:creationId xmlns:a16="http://schemas.microsoft.com/office/drawing/2014/main" xmlns="" id="{99371E2C-423A-41DB-8A52-99D70ADAE511}"/>
              </a:ext>
            </a:extLst>
          </p:cNvPr>
          <p:cNvCxnSpPr>
            <a:cxnSpLocks/>
          </p:cNvCxnSpPr>
          <p:nvPr/>
        </p:nvCxnSpPr>
        <p:spPr>
          <a:xfrm>
            <a:off x="342898" y="3131130"/>
            <a:ext cx="3657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xmlns="" id="{37C52C28-1D22-4AAA-B1E3-4A0006983CC3}"/>
              </a:ext>
            </a:extLst>
          </p:cNvPr>
          <p:cNvCxnSpPr>
            <a:cxnSpLocks/>
          </p:cNvCxnSpPr>
          <p:nvPr/>
        </p:nvCxnSpPr>
        <p:spPr>
          <a:xfrm>
            <a:off x="5284673" y="3131130"/>
            <a:ext cx="3657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4" name="Title 3">
            <a:extLst>
              <a:ext uri="{FF2B5EF4-FFF2-40B4-BE49-F238E27FC236}">
                <a16:creationId xmlns:a16="http://schemas.microsoft.com/office/drawing/2014/main" xmlns="" id="{ED6C0553-C0B8-46F4-940A-FBA5E6E5A045}"/>
              </a:ext>
            </a:extLst>
          </p:cNvPr>
          <p:cNvSpPr>
            <a:spLocks noGrp="1"/>
          </p:cNvSpPr>
          <p:nvPr>
            <p:ph type="title"/>
          </p:nvPr>
        </p:nvSpPr>
        <p:spPr>
          <a:xfrm>
            <a:off x="342900" y="368074"/>
            <a:ext cx="11506200" cy="960263"/>
          </a:xfrm>
        </p:spPr>
        <p:txBody>
          <a:bodyPr/>
          <a:lstStyle/>
          <a:p>
            <a:r>
              <a:rPr lang="en-US" dirty="0"/>
              <a:t>Who are we?</a:t>
            </a:r>
          </a:p>
        </p:txBody>
      </p:sp>
    </p:spTree>
    <p:extLst>
      <p:ext uri="{BB962C8B-B14F-4D97-AF65-F5344CB8AC3E}">
        <p14:creationId xmlns:p14="http://schemas.microsoft.com/office/powerpoint/2010/main" val="1469745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Shape 240"/>
          <p:cNvSpPr txBox="1">
            <a:spLocks noGrp="1"/>
          </p:cNvSpPr>
          <p:nvPr>
            <p:ph type="title"/>
          </p:nvPr>
        </p:nvSpPr>
        <p:spPr/>
        <p:txBody>
          <a:bodyPr/>
          <a:lstStyle/>
          <a:p>
            <a:r>
              <a:rPr lang="en-US"/>
              <a:t>CI/CD of apps on Kubernetes</a:t>
            </a:r>
            <a:endParaRPr lang="en" dirty="0"/>
          </a:p>
        </p:txBody>
      </p:sp>
      <p:sp>
        <p:nvSpPr>
          <p:cNvPr id="2" name="Text Placeholder 1">
            <a:extLst>
              <a:ext uri="{FF2B5EF4-FFF2-40B4-BE49-F238E27FC236}">
                <a16:creationId xmlns:a16="http://schemas.microsoft.com/office/drawing/2014/main" xmlns="" id="{2151195E-1A79-4B8D-AE43-7183FF1B5184}"/>
              </a:ext>
            </a:extLst>
          </p:cNvPr>
          <p:cNvSpPr>
            <a:spLocks noGrp="1"/>
          </p:cNvSpPr>
          <p:nvPr>
            <p:ph type="body" sz="quarter" idx="10"/>
          </p:nvPr>
        </p:nvSpPr>
        <p:spPr/>
        <p:txBody>
          <a:bodyPr/>
          <a:lstStyle/>
          <a:p>
            <a:r>
              <a:rPr lang="en-US" dirty="0"/>
              <a:t>Choices</a:t>
            </a:r>
          </a:p>
        </p:txBody>
      </p:sp>
      <p:sp>
        <p:nvSpPr>
          <p:cNvPr id="5" name="Shape 159">
            <a:extLst>
              <a:ext uri="{FF2B5EF4-FFF2-40B4-BE49-F238E27FC236}">
                <a16:creationId xmlns:a16="http://schemas.microsoft.com/office/drawing/2014/main" xmlns="" id="{908523BB-ECE8-4B16-B345-25C5D6018AB1}"/>
              </a:ext>
            </a:extLst>
          </p:cNvPr>
          <p:cNvSpPr txBox="1">
            <a:spLocks/>
          </p:cNvSpPr>
          <p:nvPr/>
        </p:nvSpPr>
        <p:spPr>
          <a:xfrm>
            <a:off x="571500" y="2011611"/>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 sz="20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rPr>
              <a:t>Jenkins</a:t>
            </a:r>
            <a:endParaRPr lang="en-US" sz="20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xmlns="" id="{0B2E6865-85A1-4B0E-ACD3-846E0CADA3FB}"/>
              </a:ext>
            </a:extLst>
          </p:cNvPr>
          <p:cNvCxnSpPr>
            <a:cxnSpLocks/>
          </p:cNvCxnSpPr>
          <p:nvPr/>
        </p:nvCxnSpPr>
        <p:spPr>
          <a:xfrm>
            <a:off x="571500" y="2703321"/>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xmlns="" id="{A7A19608-14CD-4F4F-A24E-FE079BF61BB4}"/>
              </a:ext>
            </a:extLst>
          </p:cNvPr>
          <p:cNvCxnSpPr>
            <a:cxnSpLocks/>
          </p:cNvCxnSpPr>
          <p:nvPr/>
        </p:nvCxnSpPr>
        <p:spPr>
          <a:xfrm>
            <a:off x="571500" y="3655854"/>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8" name="Shape 159">
            <a:extLst>
              <a:ext uri="{FF2B5EF4-FFF2-40B4-BE49-F238E27FC236}">
                <a16:creationId xmlns:a16="http://schemas.microsoft.com/office/drawing/2014/main" xmlns="" id="{925089C1-7319-446C-9DBE-F16358195B71}"/>
              </a:ext>
            </a:extLst>
          </p:cNvPr>
          <p:cNvSpPr txBox="1">
            <a:spLocks/>
          </p:cNvSpPr>
          <p:nvPr/>
        </p:nvSpPr>
        <p:spPr>
          <a:xfrm>
            <a:off x="571500" y="3916675"/>
            <a:ext cx="11265407" cy="167225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US" sz="20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rPr>
              <a:t>AWS partners</a:t>
            </a:r>
          </a:p>
          <a:p>
            <a:pPr marL="230712" lvl="1" indent="-230712" defTabSz="609585">
              <a:spcBef>
                <a:spcPts val="533"/>
              </a:spcBef>
            </a:pPr>
            <a:r>
              <a:rPr lang="en" sz="16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rPr>
              <a:t>GitLab</a:t>
            </a:r>
          </a:p>
          <a:p>
            <a:pPr marL="230712" lvl="1" indent="-230712" defTabSz="609585">
              <a:spcBef>
                <a:spcPts val="533"/>
              </a:spcBef>
            </a:pPr>
            <a:r>
              <a:rPr lang="en" sz="16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rPr>
              <a:t>Shippable</a:t>
            </a:r>
          </a:p>
          <a:p>
            <a:pPr marL="230712" lvl="1" indent="-230712" defTabSz="609585">
              <a:spcBef>
                <a:spcPts val="533"/>
              </a:spcBef>
            </a:pPr>
            <a:r>
              <a:rPr lang="en" sz="16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rPr>
              <a:t>CircleCI</a:t>
            </a:r>
          </a:p>
          <a:p>
            <a:pPr marL="230712" lvl="1" indent="-230712" defTabSz="609585">
              <a:spcBef>
                <a:spcPts val="533"/>
              </a:spcBef>
            </a:pPr>
            <a:r>
              <a:rPr lang="en" sz="16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rPr>
              <a:t>Codeship</a:t>
            </a:r>
            <a:endParaRPr lang="en" sz="14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endParaRPr>
          </a:p>
        </p:txBody>
      </p:sp>
      <p:sp>
        <p:nvSpPr>
          <p:cNvPr id="9" name="Shape 159">
            <a:extLst>
              <a:ext uri="{FF2B5EF4-FFF2-40B4-BE49-F238E27FC236}">
                <a16:creationId xmlns:a16="http://schemas.microsoft.com/office/drawing/2014/main" xmlns="" id="{BA50EB6F-4EF0-48B5-86CE-5CBDB0221A9C}"/>
              </a:ext>
            </a:extLst>
          </p:cNvPr>
          <p:cNvSpPr txBox="1">
            <a:spLocks/>
          </p:cNvSpPr>
          <p:nvPr/>
        </p:nvSpPr>
        <p:spPr>
          <a:xfrm>
            <a:off x="571500" y="2964144"/>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 sz="20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rPr>
              <a:t>AWS CodePipeline, AWS CodeCommit, AWS CodeBuild</a:t>
            </a:r>
            <a:endParaRPr lang="en-US" sz="2000" spc="67" dirty="0">
              <a:gradFill>
                <a:gsLst>
                  <a:gs pos="12766">
                    <a:schemeClr val="tx1"/>
                  </a:gs>
                  <a:gs pos="45000">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6086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pic>
        <p:nvPicPr>
          <p:cNvPr id="3" name="Picture 2"/>
          <p:cNvPicPr>
            <a:picLocks noChangeAspect="1"/>
          </p:cNvPicPr>
          <p:nvPr/>
        </p:nvPicPr>
        <p:blipFill rotWithShape="1">
          <a:blip r:embed="rId3"/>
          <a:srcRect t="1" b="790"/>
          <a:stretch/>
        </p:blipFill>
        <p:spPr>
          <a:xfrm>
            <a:off x="353258" y="1927809"/>
            <a:ext cx="8048129" cy="4358132"/>
          </a:xfrm>
          <a:prstGeom prst="rect">
            <a:avLst/>
          </a:prstGeom>
        </p:spPr>
      </p:pic>
      <p:sp>
        <p:nvSpPr>
          <p:cNvPr id="5" name="Rectangle 4"/>
          <p:cNvSpPr/>
          <p:nvPr/>
        </p:nvSpPr>
        <p:spPr>
          <a:xfrm>
            <a:off x="967891" y="2225830"/>
            <a:ext cx="4369256" cy="507741"/>
          </a:xfrm>
          <a:prstGeom prst="rect">
            <a:avLst/>
          </a:prstGeom>
          <a:no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dirty="0">
              <a:solidFill>
                <a:srgbClr val="FFFFFF"/>
              </a:solidFill>
              <a:latin typeface="Arial"/>
            </a:endParaRPr>
          </a:p>
        </p:txBody>
      </p:sp>
      <p:sp>
        <p:nvSpPr>
          <p:cNvPr id="8" name="Rectangle 7"/>
          <p:cNvSpPr/>
          <p:nvPr/>
        </p:nvSpPr>
        <p:spPr>
          <a:xfrm>
            <a:off x="967891" y="2774212"/>
            <a:ext cx="4369256" cy="507741"/>
          </a:xfrm>
          <a:prstGeom prst="rect">
            <a:avLst/>
          </a:prstGeom>
          <a:no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dirty="0">
              <a:solidFill>
                <a:srgbClr val="FFFFFF"/>
              </a:solidFill>
              <a:latin typeface="Arial"/>
            </a:endParaRPr>
          </a:p>
        </p:txBody>
      </p:sp>
      <p:sp>
        <p:nvSpPr>
          <p:cNvPr id="9" name="Rectangle 8"/>
          <p:cNvSpPr/>
          <p:nvPr/>
        </p:nvSpPr>
        <p:spPr>
          <a:xfrm>
            <a:off x="967891" y="3322634"/>
            <a:ext cx="7602773" cy="1047401"/>
          </a:xfrm>
          <a:prstGeom prst="rect">
            <a:avLst/>
          </a:prstGeom>
          <a:no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dirty="0">
              <a:solidFill>
                <a:srgbClr val="FFFFFF"/>
              </a:solidFill>
              <a:latin typeface="Arial"/>
            </a:endParaRPr>
          </a:p>
        </p:txBody>
      </p:sp>
      <p:sp>
        <p:nvSpPr>
          <p:cNvPr id="10" name="Rectangle 9"/>
          <p:cNvSpPr/>
          <p:nvPr/>
        </p:nvSpPr>
        <p:spPr>
          <a:xfrm>
            <a:off x="967892" y="4436331"/>
            <a:ext cx="6012737" cy="1727784"/>
          </a:xfrm>
          <a:prstGeom prst="rect">
            <a:avLst/>
          </a:prstGeom>
          <a:no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dirty="0">
              <a:solidFill>
                <a:srgbClr val="FFFFFF"/>
              </a:solidFill>
              <a:latin typeface="Arial"/>
            </a:endParaRPr>
          </a:p>
        </p:txBody>
      </p:sp>
      <p:sp>
        <p:nvSpPr>
          <p:cNvPr id="246" name="Shape 246"/>
          <p:cNvSpPr txBox="1">
            <a:spLocks noGrp="1"/>
          </p:cNvSpPr>
          <p:nvPr>
            <p:ph type="title"/>
          </p:nvPr>
        </p:nvSpPr>
        <p:spPr/>
        <p:txBody>
          <a:bodyPr/>
          <a:lstStyle/>
          <a:p>
            <a:r>
              <a:rPr lang="en"/>
              <a:t>Jenkins</a:t>
            </a:r>
            <a:endParaRPr lang="en" dirty="0"/>
          </a:p>
        </p:txBody>
      </p:sp>
      <p:sp>
        <p:nvSpPr>
          <p:cNvPr id="2" name="Text Placeholder 1">
            <a:extLst>
              <a:ext uri="{FF2B5EF4-FFF2-40B4-BE49-F238E27FC236}">
                <a16:creationId xmlns:a16="http://schemas.microsoft.com/office/drawing/2014/main" xmlns="" id="{2E7F1B22-3009-44E5-BEB4-FD92C31CE41A}"/>
              </a:ext>
            </a:extLst>
          </p:cNvPr>
          <p:cNvSpPr>
            <a:spLocks noGrp="1"/>
          </p:cNvSpPr>
          <p:nvPr>
            <p:ph type="body" sz="quarter" idx="10"/>
          </p:nvPr>
        </p:nvSpPr>
        <p:spPr/>
        <p:txBody>
          <a:bodyPr/>
          <a:lstStyle/>
          <a:p>
            <a:r>
              <a:rPr lang="en-US" dirty="0"/>
              <a:t>CI/CD with Kubernetes</a:t>
            </a:r>
          </a:p>
        </p:txBody>
      </p:sp>
      <p:pic>
        <p:nvPicPr>
          <p:cNvPr id="4" name="Picture 3"/>
          <p:cNvPicPr>
            <a:picLocks noChangeAspect="1"/>
          </p:cNvPicPr>
          <p:nvPr/>
        </p:nvPicPr>
        <p:blipFill rotWithShape="1">
          <a:blip r:embed="rId4"/>
          <a:srcRect r="4371"/>
          <a:stretch/>
        </p:blipFill>
        <p:spPr>
          <a:xfrm>
            <a:off x="7248534" y="1790564"/>
            <a:ext cx="4492617" cy="4376928"/>
          </a:xfrm>
          <a:prstGeom prst="rect">
            <a:avLst/>
          </a:prstGeom>
          <a:ln w="3175">
            <a:solidFill>
              <a:schemeClr val="bg1">
                <a:lumMod val="85000"/>
              </a:schemeClr>
            </a:solidFill>
          </a:ln>
          <a:effectLst/>
        </p:spPr>
      </p:pic>
    </p:spTree>
    <p:extLst>
      <p:ext uri="{BB962C8B-B14F-4D97-AF65-F5344CB8AC3E}">
        <p14:creationId xmlns:p14="http://schemas.microsoft.com/office/powerpoint/2010/main" val="2023188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5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250"/>
                                        <p:tgtEl>
                                          <p:spTgt spid="8"/>
                                        </p:tgtEl>
                                      </p:cBhvr>
                                    </p:animEffect>
                                  </p:childTnLst>
                                </p:cTn>
                              </p:par>
                              <p:par>
                                <p:cTn id="13" presetID="10" presetClass="exit" presetSubtype="0" fill="hold" grpId="1" nodeType="withEffect">
                                  <p:stCondLst>
                                    <p:cond delay="0"/>
                                  </p:stCondLst>
                                  <p:childTnLst>
                                    <p:animEffect transition="out" filter="fade">
                                      <p:cBhvr>
                                        <p:cTn id="14" dur="250"/>
                                        <p:tgtEl>
                                          <p:spTgt spid="5"/>
                                        </p:tgtEl>
                                      </p:cBhvr>
                                    </p:animEffect>
                                    <p:set>
                                      <p:cBhvr>
                                        <p:cTn id="15" dur="1" fill="hold">
                                          <p:stCondLst>
                                            <p:cond delay="249"/>
                                          </p:stCondLst>
                                        </p:cTn>
                                        <p:tgtEl>
                                          <p:spTgt spid="5"/>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5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250"/>
                                        <p:tgtEl>
                                          <p:spTgt spid="9"/>
                                        </p:tgtEl>
                                      </p:cBhvr>
                                    </p:animEffect>
                                  </p:childTnLst>
                                </p:cTn>
                              </p:par>
                              <p:par>
                                <p:cTn id="21" presetID="10" presetClass="exit" presetSubtype="0" fill="hold" grpId="1" nodeType="withEffect">
                                  <p:stCondLst>
                                    <p:cond delay="0"/>
                                  </p:stCondLst>
                                  <p:childTnLst>
                                    <p:animEffect transition="out" filter="fade">
                                      <p:cBhvr>
                                        <p:cTn id="22" dur="250"/>
                                        <p:tgtEl>
                                          <p:spTgt spid="8"/>
                                        </p:tgtEl>
                                      </p:cBhvr>
                                    </p:animEffect>
                                    <p:set>
                                      <p:cBhvr>
                                        <p:cTn id="23" dur="1" fill="hold">
                                          <p:stCondLst>
                                            <p:cond delay="249"/>
                                          </p:stCondLst>
                                        </p:cTn>
                                        <p:tgtEl>
                                          <p:spTgt spid="8"/>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25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250"/>
                                        <p:tgtEl>
                                          <p:spTgt spid="10"/>
                                        </p:tgtEl>
                                      </p:cBhvr>
                                    </p:animEffect>
                                  </p:childTnLst>
                                </p:cTn>
                              </p:par>
                              <p:par>
                                <p:cTn id="29" presetID="10" presetClass="exit" presetSubtype="0" fill="hold" grpId="1" nodeType="withEffect">
                                  <p:stCondLst>
                                    <p:cond delay="0"/>
                                  </p:stCondLst>
                                  <p:childTnLst>
                                    <p:animEffect transition="out" filter="fade">
                                      <p:cBhvr>
                                        <p:cTn id="30" dur="250"/>
                                        <p:tgtEl>
                                          <p:spTgt spid="9"/>
                                        </p:tgtEl>
                                      </p:cBhvr>
                                    </p:animEffect>
                                    <p:set>
                                      <p:cBhvr>
                                        <p:cTn id="31" dur="1" fill="hold">
                                          <p:stCondLst>
                                            <p:cond delay="249"/>
                                          </p:stCondLst>
                                        </p:cTn>
                                        <p:tgtEl>
                                          <p:spTgt spid="9"/>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250"/>
                                  </p:stCondLst>
                                  <p:childTnLst>
                                    <p:set>
                                      <p:cBhvr>
                                        <p:cTn id="35" dur="1" fill="hold">
                                          <p:stCondLst>
                                            <p:cond delay="0"/>
                                          </p:stCondLst>
                                        </p:cTn>
                                        <p:tgtEl>
                                          <p:spTgt spid="4"/>
                                        </p:tgtEl>
                                        <p:attrNameLst>
                                          <p:attrName>style.visibility</p:attrName>
                                        </p:attrNameLst>
                                      </p:cBhvr>
                                      <p:to>
                                        <p:strVal val="visible"/>
                                      </p:to>
                                    </p:set>
                                    <p:animEffect transition="in" filter="fade">
                                      <p:cBhvr>
                                        <p:cTn id="36" dur="250"/>
                                        <p:tgtEl>
                                          <p:spTgt spid="4"/>
                                        </p:tgtEl>
                                      </p:cBhvr>
                                    </p:animEffect>
                                  </p:childTnLst>
                                </p:cTn>
                              </p:par>
                              <p:par>
                                <p:cTn id="37" presetID="10" presetClass="exit" presetSubtype="0" fill="hold" grpId="1" nodeType="withEffect">
                                  <p:stCondLst>
                                    <p:cond delay="0"/>
                                  </p:stCondLst>
                                  <p:childTnLst>
                                    <p:animEffect transition="out" filter="fade">
                                      <p:cBhvr>
                                        <p:cTn id="38" dur="250"/>
                                        <p:tgtEl>
                                          <p:spTgt spid="10"/>
                                        </p:tgtEl>
                                      </p:cBhvr>
                                    </p:animEffect>
                                    <p:set>
                                      <p:cBhvr>
                                        <p:cTn id="39" dur="1" fill="hold">
                                          <p:stCondLst>
                                            <p:cond delay="24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8" grpId="0" animBg="1"/>
      <p:bldP spid="8" grpId="1" animBg="1"/>
      <p:bldP spid="9" grpId="0" animBg="1"/>
      <p:bldP spid="9" grpId="1" animBg="1"/>
      <p:bldP spid="10" grpId="0" animBg="1"/>
      <p:bldP spid="10"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cxnSp>
        <p:nvCxnSpPr>
          <p:cNvPr id="50" name="Straight Arrow Connector 49">
            <a:extLst>
              <a:ext uri="{FF2B5EF4-FFF2-40B4-BE49-F238E27FC236}">
                <a16:creationId xmlns:a16="http://schemas.microsoft.com/office/drawing/2014/main" xmlns="" id="{2B51E2A9-499C-4FD8-93BA-0E901436A6E0}"/>
              </a:ext>
            </a:extLst>
          </p:cNvPr>
          <p:cNvCxnSpPr>
            <a:cxnSpLocks/>
            <a:stCxn id="45" idx="3"/>
            <a:endCxn id="6" idx="1"/>
          </p:cNvCxnSpPr>
          <p:nvPr/>
        </p:nvCxnSpPr>
        <p:spPr>
          <a:xfrm>
            <a:off x="1115271" y="4717132"/>
            <a:ext cx="1936056" cy="1"/>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
        <p:nvSpPr>
          <p:cNvPr id="252" name="Shape 252"/>
          <p:cNvSpPr txBox="1">
            <a:spLocks noGrp="1"/>
          </p:cNvSpPr>
          <p:nvPr>
            <p:ph type="title"/>
          </p:nvPr>
        </p:nvSpPr>
        <p:spPr/>
        <p:txBody>
          <a:bodyPr/>
          <a:lstStyle/>
          <a:p>
            <a:r>
              <a:rPr lang="en-US" dirty="0"/>
              <a:t>AWS </a:t>
            </a:r>
            <a:r>
              <a:rPr lang="en-US" dirty="0" err="1"/>
              <a:t>CodePipeline</a:t>
            </a:r>
            <a:endParaRPr lang="en" dirty="0"/>
          </a:p>
        </p:txBody>
      </p:sp>
      <p:sp>
        <p:nvSpPr>
          <p:cNvPr id="2" name="Text Placeholder 1">
            <a:extLst>
              <a:ext uri="{FF2B5EF4-FFF2-40B4-BE49-F238E27FC236}">
                <a16:creationId xmlns:a16="http://schemas.microsoft.com/office/drawing/2014/main" xmlns="" id="{88C239EA-616C-4F47-9082-FBD46C732318}"/>
              </a:ext>
            </a:extLst>
          </p:cNvPr>
          <p:cNvSpPr>
            <a:spLocks noGrp="1"/>
          </p:cNvSpPr>
          <p:nvPr>
            <p:ph type="body" sz="quarter" idx="10"/>
          </p:nvPr>
        </p:nvSpPr>
        <p:spPr/>
        <p:txBody>
          <a:bodyPr/>
          <a:lstStyle/>
          <a:p>
            <a:r>
              <a:rPr lang="en-US" dirty="0"/>
              <a:t>CI/CD with </a:t>
            </a:r>
            <a:r>
              <a:rPr lang="en" dirty="0"/>
              <a:t>Kubernetes</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1327" y="4376386"/>
            <a:ext cx="567909" cy="68149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4830" y="4373558"/>
            <a:ext cx="569829" cy="687148"/>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6887" y="4401257"/>
            <a:ext cx="607911" cy="631751"/>
          </a:xfrm>
          <a:prstGeom prst="rect">
            <a:avLst/>
          </a:prstGeom>
        </p:spPr>
      </p:pic>
      <p:sp>
        <p:nvSpPr>
          <p:cNvPr id="9" name="Rectangle 8"/>
          <p:cNvSpPr/>
          <p:nvPr/>
        </p:nvSpPr>
        <p:spPr>
          <a:xfrm>
            <a:off x="2001663" y="4081593"/>
            <a:ext cx="5974080" cy="1506071"/>
          </a:xfrm>
          <a:prstGeom prst="rect">
            <a:avLst/>
          </a:prstGeom>
          <a:noFill/>
          <a:ln w="9525">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endParaRPr lang="en-US" sz="1067" dirty="0">
              <a:solidFill>
                <a:srgbClr val="474746"/>
              </a:solidFill>
              <a:latin typeface="Arial" panose="020B0604020202020204" pitchFamily="34" charset="0"/>
              <a:ea typeface="Amazon Ember" panose="020B0603020204020204" pitchFamily="34" charset="0"/>
              <a:cs typeface="Arial" panose="020B0604020202020204" pitchFamily="34" charset="0"/>
            </a:endParaRPr>
          </a:p>
        </p:txBody>
      </p: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23308" y="5152211"/>
            <a:ext cx="558637" cy="668532"/>
          </a:xfrm>
          <a:prstGeom prst="rect">
            <a:avLst/>
          </a:prstGeom>
        </p:spPr>
      </p:pic>
      <p:sp>
        <p:nvSpPr>
          <p:cNvPr id="12" name="TextBox 11"/>
          <p:cNvSpPr txBox="1"/>
          <p:nvPr/>
        </p:nvSpPr>
        <p:spPr>
          <a:xfrm>
            <a:off x="1339626" y="5821773"/>
            <a:ext cx="1326004" cy="317074"/>
          </a:xfrm>
          <a:prstGeom prst="rect">
            <a:avLst/>
          </a:prstGeom>
          <a:noFill/>
        </p:spPr>
        <p:txBody>
          <a:bodyPr wrap="none" tIns="121920" rtlCol="0">
            <a:spAutoFit/>
          </a:bodyPr>
          <a:lstStyle>
            <a:defPPr>
              <a:defRPr lang="en-US"/>
            </a:defPPr>
            <a:lvl1pPr algn="ctr" defTabSz="685800">
              <a:lnSpc>
                <a:spcPct val="90000"/>
              </a:lnSpc>
              <a:defRPr sz="800">
                <a:gradFill>
                  <a:gsLst>
                    <a:gs pos="98876">
                      <a:schemeClr val="tx1"/>
                    </a:gs>
                    <a:gs pos="83708">
                      <a:schemeClr val="tx1"/>
                    </a:gs>
                  </a:gsLst>
                  <a:lin ang="5400000" scaled="1"/>
                </a:gradFill>
                <a:latin typeface="Amazon Ember" panose="020B0603020204020204" pitchFamily="34" charset="0"/>
                <a:ea typeface="Amazon Ember" panose="020B0603020204020204" pitchFamily="34" charset="0"/>
                <a:cs typeface="Amazon Ember" panose="020B0603020204020204" pitchFamily="34" charset="0"/>
              </a:defRPr>
            </a:lvl1pPr>
          </a:lstStyle>
          <a:p>
            <a:pPr defTabSz="914377"/>
            <a:r>
              <a:rPr lang="en-US" sz="1050" dirty="0">
                <a:gradFill>
                  <a:gsLst>
                    <a:gs pos="35106">
                      <a:schemeClr val="tx1"/>
                    </a:gs>
                    <a:gs pos="59000">
                      <a:schemeClr val="tx1"/>
                    </a:gs>
                  </a:gsLst>
                  <a:lin ang="5400000" scaled="1"/>
                </a:gradFill>
                <a:latin typeface="Arial" panose="020B0604020202020204" pitchFamily="34" charset="0"/>
                <a:cs typeface="Arial" panose="020B0604020202020204" pitchFamily="34" charset="0"/>
              </a:rPr>
              <a:t>AWS </a:t>
            </a:r>
            <a:r>
              <a:rPr lang="en-US" sz="1050" dirty="0" err="1">
                <a:gradFill>
                  <a:gsLst>
                    <a:gs pos="35106">
                      <a:schemeClr val="tx1"/>
                    </a:gs>
                    <a:gs pos="59000">
                      <a:schemeClr val="tx1"/>
                    </a:gs>
                  </a:gsLst>
                  <a:lin ang="5400000" scaled="1"/>
                </a:gradFill>
                <a:latin typeface="Arial" panose="020B0604020202020204" pitchFamily="34" charset="0"/>
                <a:cs typeface="Arial" panose="020B0604020202020204" pitchFamily="34" charset="0"/>
              </a:rPr>
              <a:t>CodePipeline</a:t>
            </a:r>
            <a:endParaRPr lang="en-US" sz="1050" dirty="0">
              <a:gradFill>
                <a:gsLst>
                  <a:gs pos="35106">
                    <a:schemeClr val="tx1"/>
                  </a:gs>
                  <a:gs pos="59000">
                    <a:schemeClr val="tx1"/>
                  </a:gs>
                </a:gsLst>
                <a:lin ang="5400000" scaled="1"/>
              </a:gradFill>
              <a:latin typeface="Arial" panose="020B0604020202020204" pitchFamily="34" charset="0"/>
              <a:cs typeface="Arial" panose="020B0604020202020204" pitchFamily="34" charset="0"/>
            </a:endParaRPr>
          </a:p>
        </p:txBody>
      </p:sp>
      <p:sp>
        <p:nvSpPr>
          <p:cNvPr id="13" name="TextBox 12"/>
          <p:cNvSpPr txBox="1"/>
          <p:nvPr/>
        </p:nvSpPr>
        <p:spPr>
          <a:xfrm>
            <a:off x="2723984" y="5036664"/>
            <a:ext cx="1324401" cy="317074"/>
          </a:xfrm>
          <a:prstGeom prst="rect">
            <a:avLst/>
          </a:prstGeom>
          <a:noFill/>
        </p:spPr>
        <p:txBody>
          <a:bodyPr wrap="none" tIns="121920" rtlCol="0">
            <a:spAutoFit/>
          </a:bodyPr>
          <a:lstStyle>
            <a:defPPr>
              <a:defRPr lang="en-US"/>
            </a:defPPr>
            <a:lvl1pPr algn="ctr" defTabSz="685800">
              <a:lnSpc>
                <a:spcPct val="90000"/>
              </a:lnSpc>
              <a:defRPr sz="800">
                <a:gradFill>
                  <a:gsLst>
                    <a:gs pos="98876">
                      <a:schemeClr val="tx1"/>
                    </a:gs>
                    <a:gs pos="83708">
                      <a:schemeClr val="tx1"/>
                    </a:gs>
                  </a:gsLst>
                  <a:lin ang="5400000" scaled="1"/>
                </a:gradFill>
                <a:latin typeface="Amazon Ember" panose="020B0603020204020204" pitchFamily="34" charset="0"/>
                <a:ea typeface="Amazon Ember" panose="020B0603020204020204" pitchFamily="34" charset="0"/>
                <a:cs typeface="Amazon Ember" panose="020B0603020204020204" pitchFamily="34" charset="0"/>
              </a:defRPr>
            </a:lvl1pPr>
          </a:lstStyle>
          <a:p>
            <a:pPr defTabSz="914377"/>
            <a:r>
              <a:rPr lang="en-US" sz="1050" dirty="0">
                <a:gradFill>
                  <a:gsLst>
                    <a:gs pos="35106">
                      <a:schemeClr val="tx1"/>
                    </a:gs>
                    <a:gs pos="59000">
                      <a:schemeClr val="tx1"/>
                    </a:gs>
                  </a:gsLst>
                  <a:lin ang="5400000" scaled="1"/>
                </a:gradFill>
                <a:latin typeface="Arial" panose="020B0604020202020204" pitchFamily="34" charset="0"/>
                <a:cs typeface="Arial" panose="020B0604020202020204" pitchFamily="34" charset="0"/>
              </a:rPr>
              <a:t>AWS </a:t>
            </a:r>
            <a:r>
              <a:rPr lang="en-US" sz="1050" dirty="0" err="1">
                <a:gradFill>
                  <a:gsLst>
                    <a:gs pos="35106">
                      <a:schemeClr val="tx1"/>
                    </a:gs>
                    <a:gs pos="59000">
                      <a:schemeClr val="tx1"/>
                    </a:gs>
                  </a:gsLst>
                  <a:lin ang="5400000" scaled="1"/>
                </a:gradFill>
                <a:latin typeface="Arial" panose="020B0604020202020204" pitchFamily="34" charset="0"/>
                <a:cs typeface="Arial" panose="020B0604020202020204" pitchFamily="34" charset="0"/>
              </a:rPr>
              <a:t>CodeCommit</a:t>
            </a:r>
            <a:endParaRPr lang="en-US" sz="1050" dirty="0">
              <a:gradFill>
                <a:gsLst>
                  <a:gs pos="35106">
                    <a:schemeClr val="tx1"/>
                  </a:gs>
                  <a:gs pos="59000">
                    <a:schemeClr val="tx1"/>
                  </a:gs>
                </a:gsLst>
                <a:lin ang="5400000" scaled="1"/>
              </a:gradFill>
              <a:latin typeface="Arial" panose="020B0604020202020204" pitchFamily="34" charset="0"/>
              <a:cs typeface="Arial" panose="020B0604020202020204" pitchFamily="34" charset="0"/>
            </a:endParaRPr>
          </a:p>
        </p:txBody>
      </p:sp>
      <p:sp>
        <p:nvSpPr>
          <p:cNvPr id="14" name="TextBox 13"/>
          <p:cNvSpPr txBox="1"/>
          <p:nvPr/>
        </p:nvSpPr>
        <p:spPr>
          <a:xfrm>
            <a:off x="4736760" y="5036664"/>
            <a:ext cx="1144864" cy="317074"/>
          </a:xfrm>
          <a:prstGeom prst="rect">
            <a:avLst/>
          </a:prstGeom>
          <a:noFill/>
        </p:spPr>
        <p:txBody>
          <a:bodyPr wrap="none" tIns="121920" rtlCol="0">
            <a:spAutoFit/>
          </a:bodyPr>
          <a:lstStyle>
            <a:defPPr>
              <a:defRPr lang="en-US"/>
            </a:defPPr>
            <a:lvl1pPr algn="ctr" defTabSz="685800">
              <a:lnSpc>
                <a:spcPct val="90000"/>
              </a:lnSpc>
              <a:defRPr sz="800">
                <a:gradFill>
                  <a:gsLst>
                    <a:gs pos="98876">
                      <a:schemeClr val="tx1"/>
                    </a:gs>
                    <a:gs pos="83708">
                      <a:schemeClr val="tx1"/>
                    </a:gs>
                  </a:gsLst>
                  <a:lin ang="5400000" scaled="1"/>
                </a:gradFill>
                <a:latin typeface="Amazon Ember" panose="020B0603020204020204" pitchFamily="34" charset="0"/>
                <a:ea typeface="Amazon Ember" panose="020B0603020204020204" pitchFamily="34" charset="0"/>
                <a:cs typeface="Amazon Ember" panose="020B0603020204020204" pitchFamily="34" charset="0"/>
              </a:defRPr>
            </a:lvl1pPr>
          </a:lstStyle>
          <a:p>
            <a:pPr defTabSz="914377"/>
            <a:r>
              <a:rPr lang="en-US" sz="1050" dirty="0">
                <a:gradFill>
                  <a:gsLst>
                    <a:gs pos="35106">
                      <a:schemeClr val="tx1"/>
                    </a:gs>
                    <a:gs pos="59000">
                      <a:schemeClr val="tx1"/>
                    </a:gs>
                  </a:gsLst>
                  <a:lin ang="5400000" scaled="1"/>
                </a:gradFill>
                <a:latin typeface="Arial" panose="020B0604020202020204" pitchFamily="34" charset="0"/>
                <a:cs typeface="Arial" panose="020B0604020202020204" pitchFamily="34" charset="0"/>
              </a:rPr>
              <a:t>AWS </a:t>
            </a:r>
            <a:r>
              <a:rPr lang="en-US" sz="1050" dirty="0" err="1">
                <a:gradFill>
                  <a:gsLst>
                    <a:gs pos="35106">
                      <a:schemeClr val="tx1"/>
                    </a:gs>
                    <a:gs pos="59000">
                      <a:schemeClr val="tx1"/>
                    </a:gs>
                  </a:gsLst>
                  <a:lin ang="5400000" scaled="1"/>
                </a:gradFill>
                <a:latin typeface="Arial" panose="020B0604020202020204" pitchFamily="34" charset="0"/>
                <a:cs typeface="Arial" panose="020B0604020202020204" pitchFamily="34" charset="0"/>
              </a:rPr>
              <a:t>CodeBuild</a:t>
            </a:r>
            <a:endParaRPr lang="en-US" sz="1050" dirty="0">
              <a:gradFill>
                <a:gsLst>
                  <a:gs pos="35106">
                    <a:schemeClr val="tx1"/>
                  </a:gs>
                  <a:gs pos="59000">
                    <a:schemeClr val="tx1"/>
                  </a:gs>
                </a:gsLst>
                <a:lin ang="5400000" scaled="1"/>
              </a:gradFill>
              <a:latin typeface="Arial" panose="020B0604020202020204" pitchFamily="34" charset="0"/>
              <a:cs typeface="Arial" panose="020B0604020202020204" pitchFamily="34" charset="0"/>
            </a:endParaRPr>
          </a:p>
        </p:txBody>
      </p:sp>
      <p:sp>
        <p:nvSpPr>
          <p:cNvPr id="15" name="TextBox 14"/>
          <p:cNvSpPr txBox="1"/>
          <p:nvPr/>
        </p:nvSpPr>
        <p:spPr>
          <a:xfrm>
            <a:off x="6735969" y="5036664"/>
            <a:ext cx="1013418" cy="317074"/>
          </a:xfrm>
          <a:prstGeom prst="rect">
            <a:avLst/>
          </a:prstGeom>
          <a:noFill/>
        </p:spPr>
        <p:txBody>
          <a:bodyPr wrap="none" tIns="121920" rtlCol="0">
            <a:spAutoFit/>
          </a:bodyPr>
          <a:lstStyle>
            <a:defPPr>
              <a:defRPr lang="en-US"/>
            </a:defPPr>
            <a:lvl1pPr algn="ctr" defTabSz="685800">
              <a:lnSpc>
                <a:spcPct val="90000"/>
              </a:lnSpc>
              <a:defRPr sz="800">
                <a:gradFill>
                  <a:gsLst>
                    <a:gs pos="98876">
                      <a:schemeClr val="tx1"/>
                    </a:gs>
                    <a:gs pos="83708">
                      <a:schemeClr val="tx1"/>
                    </a:gs>
                  </a:gsLst>
                  <a:lin ang="5400000" scaled="1"/>
                </a:gradFill>
                <a:latin typeface="Amazon Ember" panose="020B0603020204020204" pitchFamily="34" charset="0"/>
                <a:ea typeface="Amazon Ember" panose="020B0603020204020204" pitchFamily="34" charset="0"/>
                <a:cs typeface="Amazon Ember" panose="020B0603020204020204" pitchFamily="34" charset="0"/>
              </a:defRPr>
            </a:lvl1pPr>
          </a:lstStyle>
          <a:p>
            <a:pPr defTabSz="914377"/>
            <a:r>
              <a:rPr lang="en-US" sz="1050" dirty="0">
                <a:gradFill>
                  <a:gsLst>
                    <a:gs pos="35106">
                      <a:schemeClr val="tx1"/>
                    </a:gs>
                    <a:gs pos="59000">
                      <a:schemeClr val="tx1"/>
                    </a:gs>
                  </a:gsLst>
                  <a:lin ang="5400000" scaled="1"/>
                </a:gradFill>
                <a:latin typeface="Arial" panose="020B0604020202020204" pitchFamily="34" charset="0"/>
                <a:cs typeface="Arial" panose="020B0604020202020204" pitchFamily="34" charset="0"/>
              </a:rPr>
              <a:t>AWS Lambda</a:t>
            </a:r>
          </a:p>
        </p:txBody>
      </p:sp>
      <p:grpSp>
        <p:nvGrpSpPr>
          <p:cNvPr id="257" name="Group 256">
            <a:extLst>
              <a:ext uri="{FF2B5EF4-FFF2-40B4-BE49-F238E27FC236}">
                <a16:creationId xmlns:a16="http://schemas.microsoft.com/office/drawing/2014/main" xmlns="" id="{0793D71A-6A48-4FBD-8AF8-254F7D025735}"/>
              </a:ext>
            </a:extLst>
          </p:cNvPr>
          <p:cNvGrpSpPr/>
          <p:nvPr/>
        </p:nvGrpSpPr>
        <p:grpSpPr>
          <a:xfrm>
            <a:off x="4748649" y="2133567"/>
            <a:ext cx="1002198" cy="941622"/>
            <a:chOff x="3561485" y="1385077"/>
            <a:chExt cx="751648" cy="706217"/>
          </a:xfrm>
        </p:grpSpPr>
        <p:pic>
          <p:nvPicPr>
            <p:cNvPr id="17" name="Picture 1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97453" y="1385077"/>
              <a:ext cx="469684" cy="484836"/>
            </a:xfrm>
            <a:prstGeom prst="rect">
              <a:avLst/>
            </a:prstGeom>
          </p:spPr>
        </p:pic>
        <p:sp>
          <p:nvSpPr>
            <p:cNvPr id="18" name="TextBox 17"/>
            <p:cNvSpPr txBox="1"/>
            <p:nvPr/>
          </p:nvSpPr>
          <p:spPr>
            <a:xfrm>
              <a:off x="3561485" y="1855267"/>
              <a:ext cx="751648" cy="236027"/>
            </a:xfrm>
            <a:prstGeom prst="rect">
              <a:avLst/>
            </a:prstGeom>
            <a:noFill/>
          </p:spPr>
          <p:txBody>
            <a:bodyPr wrap="none" tIns="121920" rtlCol="0">
              <a:spAutoFit/>
            </a:bodyPr>
            <a:lstStyle>
              <a:defPPr>
                <a:defRPr lang="en-US"/>
              </a:defPPr>
              <a:lvl1pPr algn="ctr" defTabSz="685800">
                <a:lnSpc>
                  <a:spcPct val="90000"/>
                </a:lnSpc>
                <a:defRPr sz="800">
                  <a:gradFill>
                    <a:gsLst>
                      <a:gs pos="98876">
                        <a:schemeClr val="tx1"/>
                      </a:gs>
                      <a:gs pos="83708">
                        <a:schemeClr val="tx1"/>
                      </a:gs>
                    </a:gsLst>
                    <a:lin ang="5400000" scaled="1"/>
                  </a:gradFill>
                  <a:latin typeface="Amazon Ember" panose="020B0603020204020204" pitchFamily="34" charset="0"/>
                  <a:ea typeface="Amazon Ember" panose="020B0603020204020204" pitchFamily="34" charset="0"/>
                  <a:cs typeface="Amazon Ember" panose="020B0603020204020204" pitchFamily="34" charset="0"/>
                </a:defRPr>
              </a:lvl1pPr>
            </a:lstStyle>
            <a:p>
              <a:pPr defTabSz="914377"/>
              <a:r>
                <a:rPr lang="en-US" sz="1050" dirty="0">
                  <a:gradFill>
                    <a:gsLst>
                      <a:gs pos="35106">
                        <a:schemeClr val="tx1"/>
                      </a:gs>
                      <a:gs pos="59000">
                        <a:schemeClr val="tx1"/>
                      </a:gs>
                    </a:gsLst>
                    <a:lin ang="5400000" scaled="1"/>
                  </a:gradFill>
                  <a:latin typeface="Arial" panose="020B0604020202020204" pitchFamily="34" charset="0"/>
                  <a:cs typeface="Arial" panose="020B0604020202020204" pitchFamily="34" charset="0"/>
                </a:rPr>
                <a:t>Amazon ECR</a:t>
              </a:r>
            </a:p>
          </p:txBody>
        </p:sp>
      </p:grpSp>
      <p:sp>
        <p:nvSpPr>
          <p:cNvPr id="20" name="Rounded Rectangle 19"/>
          <p:cNvSpPr/>
          <p:nvPr/>
        </p:nvSpPr>
        <p:spPr>
          <a:xfrm>
            <a:off x="1817551" y="4535922"/>
            <a:ext cx="365760" cy="362420"/>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1</a:t>
            </a:r>
          </a:p>
        </p:txBody>
      </p:sp>
      <p:cxnSp>
        <p:nvCxnSpPr>
          <p:cNvPr id="21" name="Straight Connector 20"/>
          <p:cNvCxnSpPr>
            <a:cxnSpLocks/>
            <a:stCxn id="6" idx="3"/>
            <a:endCxn id="7" idx="1"/>
          </p:cNvCxnSpPr>
          <p:nvPr/>
        </p:nvCxnSpPr>
        <p:spPr>
          <a:xfrm>
            <a:off x="3619237" y="4717132"/>
            <a:ext cx="1345593" cy="0"/>
          </a:xfrm>
          <a:prstGeom prst="line">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
        <p:nvSpPr>
          <p:cNvPr id="22" name="Rounded Rectangle 21"/>
          <p:cNvSpPr/>
          <p:nvPr/>
        </p:nvSpPr>
        <p:spPr>
          <a:xfrm>
            <a:off x="4109152" y="4535922"/>
            <a:ext cx="365760" cy="362420"/>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2</a:t>
            </a:r>
          </a:p>
        </p:txBody>
      </p:sp>
      <p:cxnSp>
        <p:nvCxnSpPr>
          <p:cNvPr id="23" name="Straight Connector 22"/>
          <p:cNvCxnSpPr>
            <a:cxnSpLocks/>
            <a:stCxn id="7" idx="3"/>
            <a:endCxn id="8" idx="1"/>
          </p:cNvCxnSpPr>
          <p:nvPr/>
        </p:nvCxnSpPr>
        <p:spPr>
          <a:xfrm>
            <a:off x="5534659" y="4717132"/>
            <a:ext cx="1342228" cy="0"/>
          </a:xfrm>
          <a:prstGeom prst="line">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
        <p:nvSpPr>
          <p:cNvPr id="24" name="Rounded Rectangle 23"/>
          <p:cNvSpPr/>
          <p:nvPr/>
        </p:nvSpPr>
        <p:spPr>
          <a:xfrm>
            <a:off x="6022892" y="4535922"/>
            <a:ext cx="365760" cy="362420"/>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94382">
                      <a:srgbClr val="FF9600"/>
                    </a:gs>
                    <a:gs pos="73596">
                      <a:srgbClr val="FF9600"/>
                    </a:gs>
                  </a:gsLst>
                  <a:lin ang="5400000" scaled="1"/>
                </a:gradFill>
                <a:latin typeface="Arial" panose="020B0604020202020204" pitchFamily="34" charset="0"/>
                <a:ea typeface="Amazon Ember Heavy" panose="020B0803020204020204" pitchFamily="34" charset="0"/>
                <a:cs typeface="Arial" panose="020B0604020202020204" pitchFamily="34" charset="0"/>
              </a:rPr>
              <a:t>4</a:t>
            </a:r>
          </a:p>
        </p:txBody>
      </p:sp>
      <p:cxnSp>
        <p:nvCxnSpPr>
          <p:cNvPr id="25" name="Straight Connector 24"/>
          <p:cNvCxnSpPr>
            <a:cxnSpLocks/>
            <a:stCxn id="7" idx="0"/>
            <a:endCxn id="18" idx="2"/>
          </p:cNvCxnSpPr>
          <p:nvPr/>
        </p:nvCxnSpPr>
        <p:spPr>
          <a:xfrm flipV="1">
            <a:off x="5249745" y="3075189"/>
            <a:ext cx="3" cy="1298369"/>
          </a:xfrm>
          <a:prstGeom prst="line">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
        <p:nvSpPr>
          <p:cNvPr id="26" name="Rounded Rectangle 25"/>
          <p:cNvSpPr/>
          <p:nvPr/>
        </p:nvSpPr>
        <p:spPr>
          <a:xfrm>
            <a:off x="5066864" y="3554206"/>
            <a:ext cx="365760" cy="362420"/>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3</a:t>
            </a:r>
          </a:p>
        </p:txBody>
      </p:sp>
      <p:pic>
        <p:nvPicPr>
          <p:cNvPr id="27" name="Picture 26"/>
          <p:cNvPicPr>
            <a:picLocks noChangeAspect="1"/>
          </p:cNvPicPr>
          <p:nvPr/>
        </p:nvPicPr>
        <p:blipFill>
          <a:blip r:embed="rId8"/>
          <a:stretch>
            <a:fillRect/>
          </a:stretch>
        </p:blipFill>
        <p:spPr>
          <a:xfrm>
            <a:off x="6787652" y="2063601"/>
            <a:ext cx="786379" cy="786379"/>
          </a:xfrm>
          <a:prstGeom prst="rect">
            <a:avLst/>
          </a:prstGeom>
        </p:spPr>
      </p:pic>
      <p:cxnSp>
        <p:nvCxnSpPr>
          <p:cNvPr id="28" name="Straight Connector 27"/>
          <p:cNvCxnSpPr>
            <a:cxnSpLocks/>
            <a:stCxn id="8" idx="0"/>
            <a:endCxn id="27" idx="2"/>
          </p:cNvCxnSpPr>
          <p:nvPr/>
        </p:nvCxnSpPr>
        <p:spPr>
          <a:xfrm flipH="1" flipV="1">
            <a:off x="7180842" y="2849981"/>
            <a:ext cx="1" cy="1551276"/>
          </a:xfrm>
          <a:prstGeom prst="line">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
        <p:nvSpPr>
          <p:cNvPr id="29" name="Rounded Rectangle 28"/>
          <p:cNvSpPr/>
          <p:nvPr/>
        </p:nvSpPr>
        <p:spPr>
          <a:xfrm>
            <a:off x="6997961" y="3564629"/>
            <a:ext cx="365760" cy="362420"/>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5</a:t>
            </a:r>
          </a:p>
        </p:txBody>
      </p:sp>
      <p:cxnSp>
        <p:nvCxnSpPr>
          <p:cNvPr id="30" name="Straight Connector 29"/>
          <p:cNvCxnSpPr>
            <a:cxnSpLocks/>
          </p:cNvCxnSpPr>
          <p:nvPr/>
        </p:nvCxnSpPr>
        <p:spPr>
          <a:xfrm>
            <a:off x="5564801" y="2456791"/>
            <a:ext cx="1222851" cy="0"/>
          </a:xfrm>
          <a:prstGeom prst="line">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sp>
        <p:nvSpPr>
          <p:cNvPr id="31" name="Rounded Rectangle 30"/>
          <p:cNvSpPr/>
          <p:nvPr/>
        </p:nvSpPr>
        <p:spPr>
          <a:xfrm>
            <a:off x="5993347" y="1992050"/>
            <a:ext cx="365760" cy="362420"/>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6</a:t>
            </a:r>
          </a:p>
        </p:txBody>
      </p:sp>
      <p:grpSp>
        <p:nvGrpSpPr>
          <p:cNvPr id="259" name="Group 258">
            <a:extLst>
              <a:ext uri="{FF2B5EF4-FFF2-40B4-BE49-F238E27FC236}">
                <a16:creationId xmlns:a16="http://schemas.microsoft.com/office/drawing/2014/main" xmlns="" id="{E6044EEF-9876-444F-A68E-9862010164B3}"/>
              </a:ext>
            </a:extLst>
          </p:cNvPr>
          <p:cNvGrpSpPr/>
          <p:nvPr/>
        </p:nvGrpSpPr>
        <p:grpSpPr>
          <a:xfrm>
            <a:off x="8427887" y="1856155"/>
            <a:ext cx="3299520" cy="553998"/>
            <a:chOff x="6320915" y="1177017"/>
            <a:chExt cx="2474640" cy="415498"/>
          </a:xfrm>
        </p:grpSpPr>
        <p:sp>
          <p:nvSpPr>
            <p:cNvPr id="33" name="Rounded Rectangle 32"/>
            <p:cNvSpPr/>
            <p:nvPr/>
          </p:nvSpPr>
          <p:spPr>
            <a:xfrm>
              <a:off x="6320915" y="1188591"/>
              <a:ext cx="274320" cy="271815"/>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1</a:t>
              </a:r>
            </a:p>
          </p:txBody>
        </p:sp>
        <p:sp>
          <p:nvSpPr>
            <p:cNvPr id="34" name="TextBox 33"/>
            <p:cNvSpPr txBox="1"/>
            <p:nvPr/>
          </p:nvSpPr>
          <p:spPr>
            <a:xfrm>
              <a:off x="6692435" y="1177017"/>
              <a:ext cx="2103120" cy="415498"/>
            </a:xfrm>
            <a:prstGeom prst="rect">
              <a:avLst/>
            </a:prstGeom>
            <a:noFill/>
          </p:spPr>
          <p:txBody>
            <a:bodyPr wrap="square" lIns="0" tIns="0" rIns="0" bIns="0" rtlCol="0">
              <a:spAutoFit/>
            </a:bodyPr>
            <a:lstStyle/>
            <a:p>
              <a:pPr defTabSz="609585"/>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Developers continuously integrate changes into a main branch hosted </a:t>
              </a:r>
              <a:b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within a repo</a:t>
              </a:r>
            </a:p>
          </p:txBody>
        </p:sp>
      </p:grpSp>
      <p:grpSp>
        <p:nvGrpSpPr>
          <p:cNvPr id="260" name="Group 259">
            <a:extLst>
              <a:ext uri="{FF2B5EF4-FFF2-40B4-BE49-F238E27FC236}">
                <a16:creationId xmlns:a16="http://schemas.microsoft.com/office/drawing/2014/main" xmlns="" id="{F6CC9F60-6094-4762-A392-427B296B32B3}"/>
              </a:ext>
            </a:extLst>
          </p:cNvPr>
          <p:cNvGrpSpPr/>
          <p:nvPr/>
        </p:nvGrpSpPr>
        <p:grpSpPr>
          <a:xfrm>
            <a:off x="8427887" y="2719069"/>
            <a:ext cx="3299519" cy="553998"/>
            <a:chOff x="6320915" y="1824202"/>
            <a:chExt cx="2474639" cy="415498"/>
          </a:xfrm>
        </p:grpSpPr>
        <p:sp>
          <p:nvSpPr>
            <p:cNvPr id="35" name="Rounded Rectangle 34"/>
            <p:cNvSpPr/>
            <p:nvPr/>
          </p:nvSpPr>
          <p:spPr>
            <a:xfrm>
              <a:off x="6320915" y="1835776"/>
              <a:ext cx="274320" cy="271815"/>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2</a:t>
              </a:r>
            </a:p>
          </p:txBody>
        </p:sp>
        <p:sp>
          <p:nvSpPr>
            <p:cNvPr id="36" name="TextBox 35"/>
            <p:cNvSpPr txBox="1"/>
            <p:nvPr/>
          </p:nvSpPr>
          <p:spPr>
            <a:xfrm>
              <a:off x="6692434" y="1824202"/>
              <a:ext cx="2103120" cy="415498"/>
            </a:xfrm>
            <a:prstGeom prst="rect">
              <a:avLst/>
            </a:prstGeom>
            <a:noFill/>
          </p:spPr>
          <p:txBody>
            <a:bodyPr wrap="square" lIns="0" tIns="0" rIns="0" bIns="0" rtlCol="0">
              <a:spAutoFit/>
            </a:bodyPr>
            <a:lstStyle/>
            <a:p>
              <a:pPr defTabSz="609585"/>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Triggers an execution of the pipeline when a new version is found, builds </a:t>
              </a:r>
              <a:b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 new image with build ID</a:t>
              </a:r>
            </a:p>
          </p:txBody>
        </p:sp>
      </p:grpSp>
      <p:grpSp>
        <p:nvGrpSpPr>
          <p:cNvPr id="261" name="Group 260">
            <a:extLst>
              <a:ext uri="{FF2B5EF4-FFF2-40B4-BE49-F238E27FC236}">
                <a16:creationId xmlns:a16="http://schemas.microsoft.com/office/drawing/2014/main" xmlns="" id="{FF76CAF2-0F53-4AC3-9323-8247B3DE1567}"/>
              </a:ext>
            </a:extLst>
          </p:cNvPr>
          <p:cNvGrpSpPr/>
          <p:nvPr/>
        </p:nvGrpSpPr>
        <p:grpSpPr>
          <a:xfrm>
            <a:off x="8427887" y="3581980"/>
            <a:ext cx="3299520" cy="377852"/>
            <a:chOff x="6320915" y="2471387"/>
            <a:chExt cx="2474640" cy="283389"/>
          </a:xfrm>
        </p:grpSpPr>
        <p:sp>
          <p:nvSpPr>
            <p:cNvPr id="37" name="Rounded Rectangle 36"/>
            <p:cNvSpPr/>
            <p:nvPr/>
          </p:nvSpPr>
          <p:spPr>
            <a:xfrm>
              <a:off x="6320915" y="2482961"/>
              <a:ext cx="274320" cy="271815"/>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3</a:t>
              </a:r>
            </a:p>
          </p:txBody>
        </p:sp>
        <p:sp>
          <p:nvSpPr>
            <p:cNvPr id="38" name="TextBox 37"/>
            <p:cNvSpPr txBox="1"/>
            <p:nvPr/>
          </p:nvSpPr>
          <p:spPr>
            <a:xfrm>
              <a:off x="6692435" y="2471387"/>
              <a:ext cx="2103120" cy="276999"/>
            </a:xfrm>
            <a:prstGeom prst="rect">
              <a:avLst/>
            </a:prstGeom>
            <a:noFill/>
          </p:spPr>
          <p:txBody>
            <a:bodyPr wrap="square" lIns="0" tIns="0" rIns="0" bIns="0" rtlCol="0">
              <a:spAutoFit/>
            </a:bodyPr>
            <a:lstStyle/>
            <a:p>
              <a:pPr defTabSz="609585"/>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Pushes the newly built image </a:t>
              </a:r>
              <a:b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tagged with build ID to ECR repo</a:t>
              </a:r>
            </a:p>
          </p:txBody>
        </p:sp>
      </p:grpSp>
      <p:grpSp>
        <p:nvGrpSpPr>
          <p:cNvPr id="262" name="Group 261">
            <a:extLst>
              <a:ext uri="{FF2B5EF4-FFF2-40B4-BE49-F238E27FC236}">
                <a16:creationId xmlns:a16="http://schemas.microsoft.com/office/drawing/2014/main" xmlns="" id="{4E923D19-EF12-46C8-BA51-32165457CFF9}"/>
              </a:ext>
            </a:extLst>
          </p:cNvPr>
          <p:cNvGrpSpPr/>
          <p:nvPr/>
        </p:nvGrpSpPr>
        <p:grpSpPr>
          <a:xfrm>
            <a:off x="8427887" y="4239709"/>
            <a:ext cx="3299519" cy="377852"/>
            <a:chOff x="6320915" y="2964684"/>
            <a:chExt cx="2474639" cy="283389"/>
          </a:xfrm>
        </p:grpSpPr>
        <p:sp>
          <p:nvSpPr>
            <p:cNvPr id="39" name="Rounded Rectangle 38"/>
            <p:cNvSpPr/>
            <p:nvPr/>
          </p:nvSpPr>
          <p:spPr>
            <a:xfrm>
              <a:off x="6320915" y="2976258"/>
              <a:ext cx="274320" cy="271815"/>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4</a:t>
              </a:r>
            </a:p>
          </p:txBody>
        </p:sp>
        <p:sp>
          <p:nvSpPr>
            <p:cNvPr id="40" name="TextBox 39"/>
            <p:cNvSpPr txBox="1"/>
            <p:nvPr/>
          </p:nvSpPr>
          <p:spPr>
            <a:xfrm>
              <a:off x="6692434" y="2964684"/>
              <a:ext cx="2103120" cy="276999"/>
            </a:xfrm>
            <a:prstGeom prst="rect">
              <a:avLst/>
            </a:prstGeom>
            <a:noFill/>
          </p:spPr>
          <p:txBody>
            <a:bodyPr wrap="square" lIns="0" tIns="0" rIns="0" bIns="0" rtlCol="0">
              <a:spAutoFit/>
            </a:bodyPr>
            <a:lstStyle/>
            <a:p>
              <a:pPr defTabSz="609585"/>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Invokes a Lambda function to </a:t>
              </a:r>
              <a:b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trigger application deployment</a:t>
              </a:r>
            </a:p>
          </p:txBody>
        </p:sp>
      </p:grpSp>
      <p:grpSp>
        <p:nvGrpSpPr>
          <p:cNvPr id="263" name="Group 262">
            <a:extLst>
              <a:ext uri="{FF2B5EF4-FFF2-40B4-BE49-F238E27FC236}">
                <a16:creationId xmlns:a16="http://schemas.microsoft.com/office/drawing/2014/main" xmlns="" id="{F27270E3-9EAB-4239-A95D-41B74F3C1719}"/>
              </a:ext>
            </a:extLst>
          </p:cNvPr>
          <p:cNvGrpSpPr/>
          <p:nvPr/>
        </p:nvGrpSpPr>
        <p:grpSpPr>
          <a:xfrm>
            <a:off x="8427887" y="4897442"/>
            <a:ext cx="3299519" cy="377852"/>
            <a:chOff x="6320915" y="3457981"/>
            <a:chExt cx="2474639" cy="283389"/>
          </a:xfrm>
        </p:grpSpPr>
        <p:sp>
          <p:nvSpPr>
            <p:cNvPr id="41" name="Rounded Rectangle 40"/>
            <p:cNvSpPr/>
            <p:nvPr/>
          </p:nvSpPr>
          <p:spPr>
            <a:xfrm>
              <a:off x="6320915" y="3469555"/>
              <a:ext cx="274320" cy="271815"/>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5</a:t>
              </a:r>
            </a:p>
          </p:txBody>
        </p:sp>
        <p:sp>
          <p:nvSpPr>
            <p:cNvPr id="42" name="TextBox 41"/>
            <p:cNvSpPr txBox="1"/>
            <p:nvPr/>
          </p:nvSpPr>
          <p:spPr>
            <a:xfrm>
              <a:off x="6692434" y="3457981"/>
              <a:ext cx="2103120" cy="276999"/>
            </a:xfrm>
            <a:prstGeom prst="rect">
              <a:avLst/>
            </a:prstGeom>
            <a:noFill/>
          </p:spPr>
          <p:txBody>
            <a:bodyPr wrap="square" lIns="0" tIns="0" rIns="0" bIns="0" rtlCol="0">
              <a:spAutoFit/>
            </a:bodyPr>
            <a:lstStyle/>
            <a:p>
              <a:pPr defTabSz="609585"/>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Leverages Kubernetes Python SDK </a:t>
              </a:r>
              <a:b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to update a deployment</a:t>
              </a:r>
            </a:p>
          </p:txBody>
        </p:sp>
      </p:grpSp>
      <p:grpSp>
        <p:nvGrpSpPr>
          <p:cNvPr id="264" name="Group 263">
            <a:extLst>
              <a:ext uri="{FF2B5EF4-FFF2-40B4-BE49-F238E27FC236}">
                <a16:creationId xmlns:a16="http://schemas.microsoft.com/office/drawing/2014/main" xmlns="" id="{81C0AF6E-482A-4870-9DEE-645BED4644D7}"/>
              </a:ext>
            </a:extLst>
          </p:cNvPr>
          <p:cNvGrpSpPr/>
          <p:nvPr/>
        </p:nvGrpSpPr>
        <p:grpSpPr>
          <a:xfrm>
            <a:off x="8427887" y="5555162"/>
            <a:ext cx="3299520" cy="553998"/>
            <a:chOff x="6320915" y="3951277"/>
            <a:chExt cx="2474640" cy="415499"/>
          </a:xfrm>
        </p:grpSpPr>
        <p:sp>
          <p:nvSpPr>
            <p:cNvPr id="43" name="Rounded Rectangle 42"/>
            <p:cNvSpPr/>
            <p:nvPr/>
          </p:nvSpPr>
          <p:spPr>
            <a:xfrm>
              <a:off x="6320915" y="3962851"/>
              <a:ext cx="274320" cy="271815"/>
            </a:xfrm>
            <a:prstGeom prst="ellipse">
              <a:avLst/>
            </a:prstGeom>
            <a:solidFill>
              <a:schemeClr val="bg1"/>
            </a:solidFill>
            <a:ln w="15875">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45745">
                        <a:schemeClr val="accent2"/>
                      </a:gs>
                      <a:gs pos="73596">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6</a:t>
              </a:r>
            </a:p>
          </p:txBody>
        </p:sp>
        <p:sp>
          <p:nvSpPr>
            <p:cNvPr id="44" name="TextBox 43"/>
            <p:cNvSpPr txBox="1"/>
            <p:nvPr/>
          </p:nvSpPr>
          <p:spPr>
            <a:xfrm>
              <a:off x="6692435" y="3951277"/>
              <a:ext cx="2103120" cy="415499"/>
            </a:xfrm>
            <a:prstGeom prst="rect">
              <a:avLst/>
            </a:prstGeom>
            <a:noFill/>
          </p:spPr>
          <p:txBody>
            <a:bodyPr wrap="square" lIns="0" tIns="0" rIns="0" bIns="0" rtlCol="0">
              <a:spAutoFit/>
            </a:bodyPr>
            <a:lstStyle/>
            <a:p>
              <a:pPr defTabSz="609585"/>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Fetches new container image </a:t>
              </a:r>
              <a:b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and performs a rolling update </a:t>
              </a:r>
              <a:b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200" dirty="0">
                  <a:gradFill>
                    <a:gsLst>
                      <a:gs pos="78723">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of deployment</a:t>
              </a:r>
            </a:p>
          </p:txBody>
        </p:sp>
      </p:grpSp>
      <p:grpSp>
        <p:nvGrpSpPr>
          <p:cNvPr id="258" name="Group 257">
            <a:extLst>
              <a:ext uri="{FF2B5EF4-FFF2-40B4-BE49-F238E27FC236}">
                <a16:creationId xmlns:a16="http://schemas.microsoft.com/office/drawing/2014/main" xmlns="" id="{C4F10784-C3E2-446C-9035-7541F1D5D506}"/>
              </a:ext>
            </a:extLst>
          </p:cNvPr>
          <p:cNvGrpSpPr/>
          <p:nvPr/>
        </p:nvGrpSpPr>
        <p:grpSpPr>
          <a:xfrm>
            <a:off x="456525" y="4384039"/>
            <a:ext cx="817854" cy="969698"/>
            <a:chOff x="342393" y="3072931"/>
            <a:chExt cx="613390" cy="727274"/>
          </a:xfrm>
        </p:grpSpPr>
        <p:pic>
          <p:nvPicPr>
            <p:cNvPr id="45" name="Picture 44">
              <a:extLst>
                <a:ext uri="{FF2B5EF4-FFF2-40B4-BE49-F238E27FC236}">
                  <a16:creationId xmlns:a16="http://schemas.microsoft.com/office/drawing/2014/main" xmlns="" id="{A1F37A4F-EAA2-4CA8-AF86-7CD3D09E4E6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1721" y="3072931"/>
              <a:ext cx="374732" cy="499638"/>
            </a:xfrm>
            <a:prstGeom prst="rect">
              <a:avLst/>
            </a:prstGeom>
          </p:spPr>
        </p:pic>
        <p:sp>
          <p:nvSpPr>
            <p:cNvPr id="46" name="TextBox 45">
              <a:extLst>
                <a:ext uri="{FF2B5EF4-FFF2-40B4-BE49-F238E27FC236}">
                  <a16:creationId xmlns:a16="http://schemas.microsoft.com/office/drawing/2014/main" xmlns="" id="{6B418E25-2DEA-4EB4-B8CA-6B9D29781A8E}"/>
                </a:ext>
              </a:extLst>
            </p:cNvPr>
            <p:cNvSpPr txBox="1"/>
            <p:nvPr/>
          </p:nvSpPr>
          <p:spPr>
            <a:xfrm>
              <a:off x="342393" y="3562399"/>
              <a:ext cx="613390" cy="237806"/>
            </a:xfrm>
            <a:prstGeom prst="rect">
              <a:avLst/>
            </a:prstGeom>
            <a:noFill/>
          </p:spPr>
          <p:txBody>
            <a:bodyPr wrap="none" tIns="121920" rtlCol="0">
              <a:spAutoFit/>
            </a:bodyPr>
            <a:lstStyle/>
            <a:p>
              <a:pPr algn="ctr" defTabSz="914377">
                <a:lnSpc>
                  <a:spcPct val="90000"/>
                </a:lnSpc>
              </a:pPr>
              <a:r>
                <a:rPr lang="en-US" sz="1050" dirty="0">
                  <a:gradFill>
                    <a:gsLst>
                      <a:gs pos="35106">
                        <a:schemeClr val="tx1"/>
                      </a:gs>
                      <a:gs pos="5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Developer</a:t>
              </a:r>
            </a:p>
          </p:txBody>
        </p:sp>
      </p:grpSp>
    </p:spTree>
    <p:extLst>
      <p:ext uri="{BB962C8B-B14F-4D97-AF65-F5344CB8AC3E}">
        <p14:creationId xmlns:p14="http://schemas.microsoft.com/office/powerpoint/2010/main" val="1918216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500"/>
                                        <p:tgtEl>
                                          <p:spTgt spid="5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par>
                                <p:cTn id="22" presetID="10" presetClass="entr" presetSubtype="0"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2" presetClass="entr" presetSubtype="2" decel="100000" fill="hold" nodeType="withEffect">
                                  <p:stCondLst>
                                    <p:cond delay="0"/>
                                  </p:stCondLst>
                                  <p:childTnLst>
                                    <p:set>
                                      <p:cBhvr>
                                        <p:cTn id="29" dur="1" fill="hold">
                                          <p:stCondLst>
                                            <p:cond delay="0"/>
                                          </p:stCondLst>
                                        </p:cTn>
                                        <p:tgtEl>
                                          <p:spTgt spid="259"/>
                                        </p:tgtEl>
                                        <p:attrNameLst>
                                          <p:attrName>style.visibility</p:attrName>
                                        </p:attrNameLst>
                                      </p:cBhvr>
                                      <p:to>
                                        <p:strVal val="visible"/>
                                      </p:to>
                                    </p:set>
                                    <p:anim calcmode="lin" valueType="num">
                                      <p:cBhvr additive="base">
                                        <p:cTn id="30" dur="500" fill="hold"/>
                                        <p:tgtEl>
                                          <p:spTgt spid="259"/>
                                        </p:tgtEl>
                                        <p:attrNameLst>
                                          <p:attrName>ppt_x</p:attrName>
                                        </p:attrNameLst>
                                      </p:cBhvr>
                                      <p:tavLst>
                                        <p:tav tm="0">
                                          <p:val>
                                            <p:strVal val="1+#ppt_w/2"/>
                                          </p:val>
                                        </p:tav>
                                        <p:tav tm="100000">
                                          <p:val>
                                            <p:strVal val="#ppt_x"/>
                                          </p:val>
                                        </p:tav>
                                      </p:tavLst>
                                    </p:anim>
                                    <p:anim calcmode="lin" valueType="num">
                                      <p:cBhvr additive="base">
                                        <p:cTn id="31" dur="500" fill="hold"/>
                                        <p:tgtEl>
                                          <p:spTgt spid="259"/>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par>
                                <p:cTn id="40" presetID="10" presetClass="entr" presetSubtype="0" fill="hold"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par>
                                <p:cTn id="46" presetID="2" presetClass="entr" presetSubtype="2" decel="100000" fill="hold" nodeType="withEffect">
                                  <p:stCondLst>
                                    <p:cond delay="0"/>
                                  </p:stCondLst>
                                  <p:childTnLst>
                                    <p:set>
                                      <p:cBhvr>
                                        <p:cTn id="47" dur="1" fill="hold">
                                          <p:stCondLst>
                                            <p:cond delay="0"/>
                                          </p:stCondLst>
                                        </p:cTn>
                                        <p:tgtEl>
                                          <p:spTgt spid="260"/>
                                        </p:tgtEl>
                                        <p:attrNameLst>
                                          <p:attrName>style.visibility</p:attrName>
                                        </p:attrNameLst>
                                      </p:cBhvr>
                                      <p:to>
                                        <p:strVal val="visible"/>
                                      </p:to>
                                    </p:set>
                                    <p:anim calcmode="lin" valueType="num">
                                      <p:cBhvr additive="base">
                                        <p:cTn id="48" dur="500" fill="hold"/>
                                        <p:tgtEl>
                                          <p:spTgt spid="260"/>
                                        </p:tgtEl>
                                        <p:attrNameLst>
                                          <p:attrName>ppt_x</p:attrName>
                                        </p:attrNameLst>
                                      </p:cBhvr>
                                      <p:tavLst>
                                        <p:tav tm="0">
                                          <p:val>
                                            <p:strVal val="1+#ppt_w/2"/>
                                          </p:val>
                                        </p:tav>
                                        <p:tav tm="100000">
                                          <p:val>
                                            <p:strVal val="#ppt_x"/>
                                          </p:val>
                                        </p:tav>
                                      </p:tavLst>
                                    </p:anim>
                                    <p:anim calcmode="lin" valueType="num">
                                      <p:cBhvr additive="base">
                                        <p:cTn id="49" dur="500" fill="hold"/>
                                        <p:tgtEl>
                                          <p:spTgt spid="260"/>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fade">
                                      <p:cBhvr>
                                        <p:cTn id="54" dur="500"/>
                                        <p:tgtEl>
                                          <p:spTgt spid="26"/>
                                        </p:tgtEl>
                                      </p:cBhvr>
                                    </p:animEffect>
                                  </p:childTnLst>
                                </p:cTn>
                              </p:par>
                              <p:par>
                                <p:cTn id="55" presetID="10" presetClass="entr" presetSubtype="0" fill="hold" nodeType="with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fade">
                                      <p:cBhvr>
                                        <p:cTn id="57" dur="500"/>
                                        <p:tgtEl>
                                          <p:spTgt spid="25"/>
                                        </p:tgtEl>
                                      </p:cBhvr>
                                    </p:animEffect>
                                  </p:childTnLst>
                                </p:cTn>
                              </p:par>
                              <p:par>
                                <p:cTn id="58" presetID="10" presetClass="entr" presetSubtype="0" fill="hold" nodeType="withEffect">
                                  <p:stCondLst>
                                    <p:cond delay="0"/>
                                  </p:stCondLst>
                                  <p:childTnLst>
                                    <p:set>
                                      <p:cBhvr>
                                        <p:cTn id="59" dur="1" fill="hold">
                                          <p:stCondLst>
                                            <p:cond delay="0"/>
                                          </p:stCondLst>
                                        </p:cTn>
                                        <p:tgtEl>
                                          <p:spTgt spid="257"/>
                                        </p:tgtEl>
                                        <p:attrNameLst>
                                          <p:attrName>style.visibility</p:attrName>
                                        </p:attrNameLst>
                                      </p:cBhvr>
                                      <p:to>
                                        <p:strVal val="visible"/>
                                      </p:to>
                                    </p:set>
                                    <p:animEffect transition="in" filter="fade">
                                      <p:cBhvr>
                                        <p:cTn id="60" dur="500"/>
                                        <p:tgtEl>
                                          <p:spTgt spid="257"/>
                                        </p:tgtEl>
                                      </p:cBhvr>
                                    </p:animEffect>
                                  </p:childTnLst>
                                </p:cTn>
                              </p:par>
                              <p:par>
                                <p:cTn id="61" presetID="2" presetClass="entr" presetSubtype="2" decel="100000" fill="hold" nodeType="withEffect">
                                  <p:stCondLst>
                                    <p:cond delay="0"/>
                                  </p:stCondLst>
                                  <p:childTnLst>
                                    <p:set>
                                      <p:cBhvr>
                                        <p:cTn id="62" dur="1" fill="hold">
                                          <p:stCondLst>
                                            <p:cond delay="0"/>
                                          </p:stCondLst>
                                        </p:cTn>
                                        <p:tgtEl>
                                          <p:spTgt spid="261"/>
                                        </p:tgtEl>
                                        <p:attrNameLst>
                                          <p:attrName>style.visibility</p:attrName>
                                        </p:attrNameLst>
                                      </p:cBhvr>
                                      <p:to>
                                        <p:strVal val="visible"/>
                                      </p:to>
                                    </p:set>
                                    <p:anim calcmode="lin" valueType="num">
                                      <p:cBhvr additive="base">
                                        <p:cTn id="63" dur="500" fill="hold"/>
                                        <p:tgtEl>
                                          <p:spTgt spid="261"/>
                                        </p:tgtEl>
                                        <p:attrNameLst>
                                          <p:attrName>ppt_x</p:attrName>
                                        </p:attrNameLst>
                                      </p:cBhvr>
                                      <p:tavLst>
                                        <p:tav tm="0">
                                          <p:val>
                                            <p:strVal val="1+#ppt_w/2"/>
                                          </p:val>
                                        </p:tav>
                                        <p:tav tm="100000">
                                          <p:val>
                                            <p:strVal val="#ppt_x"/>
                                          </p:val>
                                        </p:tav>
                                      </p:tavLst>
                                    </p:anim>
                                    <p:anim calcmode="lin" valueType="num">
                                      <p:cBhvr additive="base">
                                        <p:cTn id="64" dur="500" fill="hold"/>
                                        <p:tgtEl>
                                          <p:spTgt spid="261"/>
                                        </p:tgtEl>
                                        <p:attrNameLst>
                                          <p:attrName>ppt_y</p:attrName>
                                        </p:attrNameLst>
                                      </p:cBhvr>
                                      <p:tavLst>
                                        <p:tav tm="0">
                                          <p:val>
                                            <p:strVal val="#ppt_y"/>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23"/>
                                        </p:tgtEl>
                                        <p:attrNameLst>
                                          <p:attrName>style.visibility</p:attrName>
                                        </p:attrNameLst>
                                      </p:cBhvr>
                                      <p:to>
                                        <p:strVal val="visible"/>
                                      </p:to>
                                    </p:set>
                                    <p:animEffect transition="in" filter="fade">
                                      <p:cBhvr>
                                        <p:cTn id="69" dur="500"/>
                                        <p:tgtEl>
                                          <p:spTgt spid="23"/>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childTnLst>
                                </p:cTn>
                              </p:par>
                              <p:par>
                                <p:cTn id="73" presetID="10" presetClass="entr" presetSubtype="0" fill="hold" nodeType="with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fade">
                                      <p:cBhvr>
                                        <p:cTn id="75" dur="500"/>
                                        <p:tgtEl>
                                          <p:spTgt spid="8"/>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5"/>
                                        </p:tgtEl>
                                        <p:attrNameLst>
                                          <p:attrName>style.visibility</p:attrName>
                                        </p:attrNameLst>
                                      </p:cBhvr>
                                      <p:to>
                                        <p:strVal val="visible"/>
                                      </p:to>
                                    </p:set>
                                    <p:animEffect transition="in" filter="fade">
                                      <p:cBhvr>
                                        <p:cTn id="78" dur="500"/>
                                        <p:tgtEl>
                                          <p:spTgt spid="15"/>
                                        </p:tgtEl>
                                      </p:cBhvr>
                                    </p:animEffect>
                                  </p:childTnLst>
                                </p:cTn>
                              </p:par>
                              <p:par>
                                <p:cTn id="79" presetID="2" presetClass="entr" presetSubtype="2" decel="100000" fill="hold" nodeType="withEffect">
                                  <p:stCondLst>
                                    <p:cond delay="0"/>
                                  </p:stCondLst>
                                  <p:childTnLst>
                                    <p:set>
                                      <p:cBhvr>
                                        <p:cTn id="80" dur="1" fill="hold">
                                          <p:stCondLst>
                                            <p:cond delay="0"/>
                                          </p:stCondLst>
                                        </p:cTn>
                                        <p:tgtEl>
                                          <p:spTgt spid="262"/>
                                        </p:tgtEl>
                                        <p:attrNameLst>
                                          <p:attrName>style.visibility</p:attrName>
                                        </p:attrNameLst>
                                      </p:cBhvr>
                                      <p:to>
                                        <p:strVal val="visible"/>
                                      </p:to>
                                    </p:set>
                                    <p:anim calcmode="lin" valueType="num">
                                      <p:cBhvr additive="base">
                                        <p:cTn id="81" dur="500" fill="hold"/>
                                        <p:tgtEl>
                                          <p:spTgt spid="262"/>
                                        </p:tgtEl>
                                        <p:attrNameLst>
                                          <p:attrName>ppt_x</p:attrName>
                                        </p:attrNameLst>
                                      </p:cBhvr>
                                      <p:tavLst>
                                        <p:tav tm="0">
                                          <p:val>
                                            <p:strVal val="1+#ppt_w/2"/>
                                          </p:val>
                                        </p:tav>
                                        <p:tav tm="100000">
                                          <p:val>
                                            <p:strVal val="#ppt_x"/>
                                          </p:val>
                                        </p:tav>
                                      </p:tavLst>
                                    </p:anim>
                                    <p:anim calcmode="lin" valueType="num">
                                      <p:cBhvr additive="base">
                                        <p:cTn id="82" dur="500" fill="hold"/>
                                        <p:tgtEl>
                                          <p:spTgt spid="262"/>
                                        </p:tgtEl>
                                        <p:attrNameLst>
                                          <p:attrName>ppt_y</p:attrName>
                                        </p:attrNameLst>
                                      </p:cBhvr>
                                      <p:tavLst>
                                        <p:tav tm="0">
                                          <p:val>
                                            <p:strVal val="#ppt_y"/>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28"/>
                                        </p:tgtEl>
                                        <p:attrNameLst>
                                          <p:attrName>style.visibility</p:attrName>
                                        </p:attrNameLst>
                                      </p:cBhvr>
                                      <p:to>
                                        <p:strVal val="visible"/>
                                      </p:to>
                                    </p:set>
                                    <p:animEffect transition="in" filter="fade">
                                      <p:cBhvr>
                                        <p:cTn id="87" dur="500"/>
                                        <p:tgtEl>
                                          <p:spTgt spid="28"/>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29"/>
                                        </p:tgtEl>
                                        <p:attrNameLst>
                                          <p:attrName>style.visibility</p:attrName>
                                        </p:attrNameLst>
                                      </p:cBhvr>
                                      <p:to>
                                        <p:strVal val="visible"/>
                                      </p:to>
                                    </p:set>
                                    <p:animEffect transition="in" filter="fade">
                                      <p:cBhvr>
                                        <p:cTn id="90" dur="500"/>
                                        <p:tgtEl>
                                          <p:spTgt spid="29"/>
                                        </p:tgtEl>
                                      </p:cBhvr>
                                    </p:animEffect>
                                  </p:childTnLst>
                                </p:cTn>
                              </p:par>
                              <p:par>
                                <p:cTn id="91" presetID="10" presetClass="entr" presetSubtype="0" fill="hold" nodeType="withEffect">
                                  <p:stCondLst>
                                    <p:cond delay="0"/>
                                  </p:stCondLst>
                                  <p:childTnLst>
                                    <p:set>
                                      <p:cBhvr>
                                        <p:cTn id="92" dur="1" fill="hold">
                                          <p:stCondLst>
                                            <p:cond delay="0"/>
                                          </p:stCondLst>
                                        </p:cTn>
                                        <p:tgtEl>
                                          <p:spTgt spid="27"/>
                                        </p:tgtEl>
                                        <p:attrNameLst>
                                          <p:attrName>style.visibility</p:attrName>
                                        </p:attrNameLst>
                                      </p:cBhvr>
                                      <p:to>
                                        <p:strVal val="visible"/>
                                      </p:to>
                                    </p:set>
                                    <p:animEffect transition="in" filter="fade">
                                      <p:cBhvr>
                                        <p:cTn id="93" dur="500"/>
                                        <p:tgtEl>
                                          <p:spTgt spid="27"/>
                                        </p:tgtEl>
                                      </p:cBhvr>
                                    </p:animEffect>
                                  </p:childTnLst>
                                </p:cTn>
                              </p:par>
                              <p:par>
                                <p:cTn id="94" presetID="2" presetClass="entr" presetSubtype="2" decel="100000" fill="hold" nodeType="withEffect">
                                  <p:stCondLst>
                                    <p:cond delay="0"/>
                                  </p:stCondLst>
                                  <p:childTnLst>
                                    <p:set>
                                      <p:cBhvr>
                                        <p:cTn id="95" dur="1" fill="hold">
                                          <p:stCondLst>
                                            <p:cond delay="0"/>
                                          </p:stCondLst>
                                        </p:cTn>
                                        <p:tgtEl>
                                          <p:spTgt spid="263"/>
                                        </p:tgtEl>
                                        <p:attrNameLst>
                                          <p:attrName>style.visibility</p:attrName>
                                        </p:attrNameLst>
                                      </p:cBhvr>
                                      <p:to>
                                        <p:strVal val="visible"/>
                                      </p:to>
                                    </p:set>
                                    <p:anim calcmode="lin" valueType="num">
                                      <p:cBhvr additive="base">
                                        <p:cTn id="96" dur="500" fill="hold"/>
                                        <p:tgtEl>
                                          <p:spTgt spid="263"/>
                                        </p:tgtEl>
                                        <p:attrNameLst>
                                          <p:attrName>ppt_x</p:attrName>
                                        </p:attrNameLst>
                                      </p:cBhvr>
                                      <p:tavLst>
                                        <p:tav tm="0">
                                          <p:val>
                                            <p:strVal val="1+#ppt_w/2"/>
                                          </p:val>
                                        </p:tav>
                                        <p:tav tm="100000">
                                          <p:val>
                                            <p:strVal val="#ppt_x"/>
                                          </p:val>
                                        </p:tav>
                                      </p:tavLst>
                                    </p:anim>
                                    <p:anim calcmode="lin" valueType="num">
                                      <p:cBhvr additive="base">
                                        <p:cTn id="97" dur="500" fill="hold"/>
                                        <p:tgtEl>
                                          <p:spTgt spid="263"/>
                                        </p:tgtEl>
                                        <p:attrNameLst>
                                          <p:attrName>ppt_y</p:attrName>
                                        </p:attrNameLst>
                                      </p:cBhvr>
                                      <p:tavLst>
                                        <p:tav tm="0">
                                          <p:val>
                                            <p:strVal val="#ppt_y"/>
                                          </p:val>
                                        </p:tav>
                                        <p:tav tm="100000">
                                          <p:val>
                                            <p:strVal val="#ppt_y"/>
                                          </p:val>
                                        </p:tav>
                                      </p:tavLst>
                                    </p:anim>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30"/>
                                        </p:tgtEl>
                                        <p:attrNameLst>
                                          <p:attrName>style.visibility</p:attrName>
                                        </p:attrNameLst>
                                      </p:cBhvr>
                                      <p:to>
                                        <p:strVal val="visible"/>
                                      </p:to>
                                    </p:set>
                                    <p:animEffect transition="in" filter="fade">
                                      <p:cBhvr>
                                        <p:cTn id="102" dur="500"/>
                                        <p:tgtEl>
                                          <p:spTgt spid="30"/>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1"/>
                                        </p:tgtEl>
                                        <p:attrNameLst>
                                          <p:attrName>style.visibility</p:attrName>
                                        </p:attrNameLst>
                                      </p:cBhvr>
                                      <p:to>
                                        <p:strVal val="visible"/>
                                      </p:to>
                                    </p:set>
                                    <p:animEffect transition="in" filter="fade">
                                      <p:cBhvr>
                                        <p:cTn id="105" dur="500"/>
                                        <p:tgtEl>
                                          <p:spTgt spid="31"/>
                                        </p:tgtEl>
                                      </p:cBhvr>
                                    </p:animEffect>
                                  </p:childTnLst>
                                </p:cTn>
                              </p:par>
                              <p:par>
                                <p:cTn id="106" presetID="2" presetClass="entr" presetSubtype="2" decel="100000" fill="hold" nodeType="withEffect">
                                  <p:stCondLst>
                                    <p:cond delay="0"/>
                                  </p:stCondLst>
                                  <p:childTnLst>
                                    <p:set>
                                      <p:cBhvr>
                                        <p:cTn id="107" dur="1" fill="hold">
                                          <p:stCondLst>
                                            <p:cond delay="0"/>
                                          </p:stCondLst>
                                        </p:cTn>
                                        <p:tgtEl>
                                          <p:spTgt spid="264"/>
                                        </p:tgtEl>
                                        <p:attrNameLst>
                                          <p:attrName>style.visibility</p:attrName>
                                        </p:attrNameLst>
                                      </p:cBhvr>
                                      <p:to>
                                        <p:strVal val="visible"/>
                                      </p:to>
                                    </p:set>
                                    <p:anim calcmode="lin" valueType="num">
                                      <p:cBhvr additive="base">
                                        <p:cTn id="108" dur="500" fill="hold"/>
                                        <p:tgtEl>
                                          <p:spTgt spid="264"/>
                                        </p:tgtEl>
                                        <p:attrNameLst>
                                          <p:attrName>ppt_x</p:attrName>
                                        </p:attrNameLst>
                                      </p:cBhvr>
                                      <p:tavLst>
                                        <p:tav tm="0">
                                          <p:val>
                                            <p:strVal val="1+#ppt_w/2"/>
                                          </p:val>
                                        </p:tav>
                                        <p:tav tm="100000">
                                          <p:val>
                                            <p:strVal val="#ppt_x"/>
                                          </p:val>
                                        </p:tav>
                                      </p:tavLst>
                                    </p:anim>
                                    <p:anim calcmode="lin" valueType="num">
                                      <p:cBhvr additive="base">
                                        <p:cTn id="109" dur="500" fill="hold"/>
                                        <p:tgtEl>
                                          <p:spTgt spid="2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p:bldP spid="13" grpId="0"/>
      <p:bldP spid="14" grpId="0"/>
      <p:bldP spid="15" grpId="0"/>
      <p:bldP spid="20" grpId="0" animBg="1"/>
      <p:bldP spid="22" grpId="0" animBg="1"/>
      <p:bldP spid="24" grpId="0" animBg="1"/>
      <p:bldP spid="26" grpId="0" animBg="1"/>
      <p:bldP spid="29" grpId="0" animBg="1"/>
      <p:bldP spid="3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
              <a:t>CI/CD at Zalando</a:t>
            </a:r>
            <a:r>
              <a:rPr lang="en-US"/>
              <a:t> with Kubernetes</a:t>
            </a:r>
            <a:endParaRPr lang="en-US" dirty="0"/>
          </a:p>
        </p:txBody>
      </p:sp>
      <p:sp>
        <p:nvSpPr>
          <p:cNvPr id="5" name="Text Placeholder 4">
            <a:extLst>
              <a:ext uri="{FF2B5EF4-FFF2-40B4-BE49-F238E27FC236}">
                <a16:creationId xmlns:a16="http://schemas.microsoft.com/office/drawing/2014/main" xmlns="" id="{506E3E00-50E3-4D86-9497-11CC663EA3EA}"/>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872948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p:txBody>
          <a:bodyPr/>
          <a:lstStyle/>
          <a:p>
            <a:r>
              <a:rPr lang="en"/>
              <a:t>CI/CD </a:t>
            </a:r>
            <a:r>
              <a:rPr lang="en-US"/>
              <a:t>at Zalando with Kubernetes</a:t>
            </a:r>
            <a:endParaRPr lang="en" dirty="0"/>
          </a:p>
        </p:txBody>
      </p:sp>
      <p:sp>
        <p:nvSpPr>
          <p:cNvPr id="7" name="Shape 159">
            <a:extLst>
              <a:ext uri="{FF2B5EF4-FFF2-40B4-BE49-F238E27FC236}">
                <a16:creationId xmlns:a16="http://schemas.microsoft.com/office/drawing/2014/main" xmlns="" id="{11A96EFE-B012-4846-924F-8BE575A7FD90}"/>
              </a:ext>
            </a:extLst>
          </p:cNvPr>
          <p:cNvSpPr txBox="1">
            <a:spLocks/>
          </p:cNvSpPr>
          <p:nvPr/>
        </p:nvSpPr>
        <p:spPr>
          <a:xfrm>
            <a:off x="475487" y="2153025"/>
            <a:ext cx="4754880" cy="430887"/>
          </a:xfrm>
          <a:prstGeom prst="rect">
            <a:avLst/>
          </a:prstGeom>
        </p:spPr>
        <p:txBody>
          <a:bodyPr vert="horz" wrap="square"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200 engineering teams</a:t>
            </a:r>
          </a:p>
        </p:txBody>
      </p:sp>
      <p:sp>
        <p:nvSpPr>
          <p:cNvPr id="10" name="Shape 159">
            <a:extLst>
              <a:ext uri="{FF2B5EF4-FFF2-40B4-BE49-F238E27FC236}">
                <a16:creationId xmlns:a16="http://schemas.microsoft.com/office/drawing/2014/main" xmlns="" id="{920F7FEB-7A3E-4A0D-A5AD-4E301BAE77A0}"/>
              </a:ext>
            </a:extLst>
          </p:cNvPr>
          <p:cNvSpPr txBox="1">
            <a:spLocks/>
          </p:cNvSpPr>
          <p:nvPr/>
        </p:nvSpPr>
        <p:spPr>
          <a:xfrm>
            <a:off x="475487" y="4347561"/>
            <a:ext cx="4754880" cy="430887"/>
          </a:xfrm>
          <a:prstGeom prst="rect">
            <a:avLst/>
          </a:prstGeom>
        </p:spPr>
        <p:txBody>
          <a:bodyPr vert="horz" wrap="square"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“Distributed” compliance</a:t>
            </a:r>
          </a:p>
        </p:txBody>
      </p:sp>
      <p:sp>
        <p:nvSpPr>
          <p:cNvPr id="11" name="Shape 159">
            <a:extLst>
              <a:ext uri="{FF2B5EF4-FFF2-40B4-BE49-F238E27FC236}">
                <a16:creationId xmlns:a16="http://schemas.microsoft.com/office/drawing/2014/main" xmlns="" id="{5B7B3E32-33B0-492E-9C0D-6C15500869C6}"/>
              </a:ext>
            </a:extLst>
          </p:cNvPr>
          <p:cNvSpPr txBox="1">
            <a:spLocks/>
          </p:cNvSpPr>
          <p:nvPr/>
        </p:nvSpPr>
        <p:spPr>
          <a:xfrm>
            <a:off x="475487" y="3250294"/>
            <a:ext cx="4754880" cy="430887"/>
          </a:xfrm>
          <a:prstGeom prst="rect">
            <a:avLst/>
          </a:prstGeom>
        </p:spPr>
        <p:txBody>
          <a:bodyPr vert="horz" wrap="square"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Teams responsible for CI/CD</a:t>
            </a:r>
          </a:p>
        </p:txBody>
      </p:sp>
      <p:sp>
        <p:nvSpPr>
          <p:cNvPr id="12" name="Shape 159">
            <a:extLst>
              <a:ext uri="{FF2B5EF4-FFF2-40B4-BE49-F238E27FC236}">
                <a16:creationId xmlns:a16="http://schemas.microsoft.com/office/drawing/2014/main" xmlns="" id="{4E12F477-1A98-4330-979B-DADC406BF686}"/>
              </a:ext>
            </a:extLst>
          </p:cNvPr>
          <p:cNvSpPr txBox="1">
            <a:spLocks/>
          </p:cNvSpPr>
          <p:nvPr/>
        </p:nvSpPr>
        <p:spPr>
          <a:xfrm>
            <a:off x="6827519" y="2153026"/>
            <a:ext cx="4754880" cy="430887"/>
          </a:xfrm>
          <a:prstGeom prst="rect">
            <a:avLst/>
          </a:prstGeom>
        </p:spPr>
        <p:txBody>
          <a:bodyPr vert="horz" wrap="square"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Enforce CI/CD best practices</a:t>
            </a:r>
          </a:p>
        </p:txBody>
      </p:sp>
      <p:sp>
        <p:nvSpPr>
          <p:cNvPr id="13" name="Shape 159">
            <a:extLst>
              <a:ext uri="{FF2B5EF4-FFF2-40B4-BE49-F238E27FC236}">
                <a16:creationId xmlns:a16="http://schemas.microsoft.com/office/drawing/2014/main" xmlns="" id="{6551FFC4-7107-4B20-812C-088F324B4F3F}"/>
              </a:ext>
            </a:extLst>
          </p:cNvPr>
          <p:cNvSpPr txBox="1">
            <a:spLocks/>
          </p:cNvSpPr>
          <p:nvPr/>
        </p:nvSpPr>
        <p:spPr>
          <a:xfrm>
            <a:off x="6827519" y="4347561"/>
            <a:ext cx="4754880" cy="430887"/>
          </a:xfrm>
          <a:prstGeom prst="rect">
            <a:avLst/>
          </a:prstGeom>
        </p:spPr>
        <p:txBody>
          <a:bodyPr vert="horz" wrap="square"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Compliance by design</a:t>
            </a:r>
          </a:p>
        </p:txBody>
      </p:sp>
      <p:sp>
        <p:nvSpPr>
          <p:cNvPr id="14" name="Shape 159">
            <a:extLst>
              <a:ext uri="{FF2B5EF4-FFF2-40B4-BE49-F238E27FC236}">
                <a16:creationId xmlns:a16="http://schemas.microsoft.com/office/drawing/2014/main" xmlns="" id="{74FB1362-A1D8-4287-A081-EA40AA3587E5}"/>
              </a:ext>
            </a:extLst>
          </p:cNvPr>
          <p:cNvSpPr txBox="1">
            <a:spLocks/>
          </p:cNvSpPr>
          <p:nvPr/>
        </p:nvSpPr>
        <p:spPr>
          <a:xfrm>
            <a:off x="6827519" y="3250293"/>
            <a:ext cx="4754880" cy="430887"/>
          </a:xfrm>
          <a:prstGeom prst="rect">
            <a:avLst/>
          </a:prstGeom>
        </p:spPr>
        <p:txBody>
          <a:bodyPr vert="horz" wrap="square"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pPr>
            <a:r>
              <a:rPr lang="en"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“Hands off” operations</a:t>
            </a:r>
          </a:p>
        </p:txBody>
      </p:sp>
      <p:sp>
        <p:nvSpPr>
          <p:cNvPr id="15" name="Shape 265"/>
          <p:cNvSpPr/>
          <p:nvPr/>
        </p:nvSpPr>
        <p:spPr>
          <a:xfrm>
            <a:off x="5230368" y="2178432"/>
            <a:ext cx="609593" cy="2804129"/>
          </a:xfrm>
          <a:prstGeom prst="chevron">
            <a:avLst>
              <a:gd name="adj" fmla="val 50000"/>
            </a:avLst>
          </a:prstGeom>
          <a:solidFill>
            <a:srgbClr val="FE6A23"/>
          </a:solidFill>
          <a:ln>
            <a:noFill/>
          </a:ln>
        </p:spPr>
        <p:txBody>
          <a:bodyPr wrap="square" lIns="121900" tIns="121900" rIns="121900" bIns="121900" anchor="ctr" anchorCtr="0">
            <a:noAutofit/>
          </a:bodyPr>
          <a:lstStyle/>
          <a:p>
            <a:pPr defTabSz="609585"/>
            <a:endParaRPr sz="2400">
              <a:solidFill>
                <a:srgbClr val="474746"/>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878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p:nvPr>
        </p:nvSpPr>
        <p:spPr/>
        <p:txBody>
          <a:bodyPr/>
          <a:lstStyle/>
          <a:p>
            <a:r>
              <a:rPr lang="en-US"/>
              <a:t>First iteration</a:t>
            </a:r>
            <a:endParaRPr lang="en" dirty="0"/>
          </a:p>
        </p:txBody>
      </p:sp>
      <p:sp>
        <p:nvSpPr>
          <p:cNvPr id="2" name="Text Placeholder 1">
            <a:extLst>
              <a:ext uri="{FF2B5EF4-FFF2-40B4-BE49-F238E27FC236}">
                <a16:creationId xmlns:a16="http://schemas.microsoft.com/office/drawing/2014/main" xmlns="" id="{71D46296-3552-427B-96C7-32FEFA8E8872}"/>
              </a:ext>
            </a:extLst>
          </p:cNvPr>
          <p:cNvSpPr>
            <a:spLocks noGrp="1"/>
          </p:cNvSpPr>
          <p:nvPr>
            <p:ph type="body" sz="quarter" idx="10"/>
          </p:nvPr>
        </p:nvSpPr>
        <p:spPr/>
        <p:txBody>
          <a:bodyPr/>
          <a:lstStyle/>
          <a:p>
            <a:r>
              <a:rPr lang="en-US" dirty="0"/>
              <a:t>Jenkins</a:t>
            </a:r>
          </a:p>
        </p:txBody>
      </p:sp>
      <p:sp>
        <p:nvSpPr>
          <p:cNvPr id="5" name="Shape 159">
            <a:extLst>
              <a:ext uri="{FF2B5EF4-FFF2-40B4-BE49-F238E27FC236}">
                <a16:creationId xmlns:a16="http://schemas.microsoft.com/office/drawing/2014/main" xmlns="" id="{3D455ED7-DE76-4955-9BD1-04FDF96A25B2}"/>
              </a:ext>
            </a:extLst>
          </p:cNvPr>
          <p:cNvSpPr txBox="1">
            <a:spLocks/>
          </p:cNvSpPr>
          <p:nvPr/>
        </p:nvSpPr>
        <p:spPr>
          <a:xfrm>
            <a:off x="571500" y="2153025"/>
            <a:ext cx="11265407" cy="1051570"/>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Challenge: map Jenkins to our requirements</a:t>
            </a:r>
          </a:p>
          <a:p>
            <a:pPr marL="230712" lvl="1" indent="-230712" defTabSz="609585">
              <a:spcBef>
                <a:spcPts val="533"/>
              </a:spcBef>
              <a:buSzPct val="100000"/>
            </a:pPr>
            <a:r>
              <a:rPr lang="en" sz="16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Traceability</a:t>
            </a:r>
            <a:r>
              <a:rPr lang="en-US" sz="16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 </a:t>
            </a:r>
            <a:r>
              <a:rPr lang="en" sz="16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from production deploy to commit</a:t>
            </a:r>
          </a:p>
          <a:p>
            <a:pPr marL="230712" lvl="1" indent="-230712" defTabSz="609585">
              <a:spcBef>
                <a:spcPts val="533"/>
              </a:spcBef>
              <a:buSzPct val="100000"/>
            </a:pPr>
            <a:r>
              <a:rPr lang="en" sz="16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Security</a:t>
            </a:r>
            <a:r>
              <a:rPr lang="en-US" sz="16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a:t>
            </a:r>
            <a:r>
              <a:rPr lang="en" sz="16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 isolated VMs to build </a:t>
            </a:r>
            <a:r>
              <a:rPr lang="en-US" sz="16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D</a:t>
            </a:r>
            <a:r>
              <a:rPr lang="en" sz="16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ocker images</a:t>
            </a:r>
          </a:p>
        </p:txBody>
      </p:sp>
      <p:cxnSp>
        <p:nvCxnSpPr>
          <p:cNvPr id="6" name="Straight Connector 5">
            <a:extLst>
              <a:ext uri="{FF2B5EF4-FFF2-40B4-BE49-F238E27FC236}">
                <a16:creationId xmlns:a16="http://schemas.microsoft.com/office/drawing/2014/main" xmlns="" id="{26B45438-A824-4109-B980-23047E264CE7}"/>
              </a:ext>
            </a:extLst>
          </p:cNvPr>
          <p:cNvCxnSpPr>
            <a:cxnSpLocks/>
          </p:cNvCxnSpPr>
          <p:nvPr/>
        </p:nvCxnSpPr>
        <p:spPr>
          <a:xfrm>
            <a:off x="571500" y="3536075"/>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Shape 159">
            <a:extLst>
              <a:ext uri="{FF2B5EF4-FFF2-40B4-BE49-F238E27FC236}">
                <a16:creationId xmlns:a16="http://schemas.microsoft.com/office/drawing/2014/main" xmlns="" id="{D9AB2CF3-DAA1-465F-9D48-1DF168B9B1D2}"/>
              </a:ext>
            </a:extLst>
          </p:cNvPr>
          <p:cNvSpPr txBox="1">
            <a:spLocks/>
          </p:cNvSpPr>
          <p:nvPr/>
        </p:nvSpPr>
        <p:spPr>
          <a:xfrm>
            <a:off x="571500" y="3879525"/>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One Jenkins for each Kubernetes cluster</a:t>
            </a:r>
          </a:p>
        </p:txBody>
      </p:sp>
    </p:spTree>
    <p:extLst>
      <p:ext uri="{BB962C8B-B14F-4D97-AF65-F5344CB8AC3E}">
        <p14:creationId xmlns:p14="http://schemas.microsoft.com/office/powerpoint/2010/main" val="3179075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Shape 277"/>
          <p:cNvSpPr txBox="1">
            <a:spLocks noGrp="1"/>
          </p:cNvSpPr>
          <p:nvPr>
            <p:ph type="title"/>
          </p:nvPr>
        </p:nvSpPr>
        <p:spPr/>
        <p:txBody>
          <a:bodyPr/>
          <a:lstStyle/>
          <a:p>
            <a:pPr lvl="0"/>
            <a:r>
              <a:rPr lang="en-US" dirty="0"/>
              <a:t>First iteration</a:t>
            </a:r>
            <a:endParaRPr lang="en" dirty="0"/>
          </a:p>
        </p:txBody>
      </p:sp>
      <p:sp>
        <p:nvSpPr>
          <p:cNvPr id="2" name="Text Placeholder 1">
            <a:extLst>
              <a:ext uri="{FF2B5EF4-FFF2-40B4-BE49-F238E27FC236}">
                <a16:creationId xmlns:a16="http://schemas.microsoft.com/office/drawing/2014/main" xmlns="" id="{ECE4E42B-8622-4B6C-84DE-0B80AA7C4634}"/>
              </a:ext>
            </a:extLst>
          </p:cNvPr>
          <p:cNvSpPr>
            <a:spLocks noGrp="1"/>
          </p:cNvSpPr>
          <p:nvPr>
            <p:ph type="body" sz="quarter" idx="10"/>
          </p:nvPr>
        </p:nvSpPr>
        <p:spPr/>
        <p:txBody>
          <a:bodyPr/>
          <a:lstStyle/>
          <a:p>
            <a:r>
              <a:rPr lang="en-US"/>
              <a:t>Jenkins</a:t>
            </a:r>
            <a:endParaRPr lang="en-US" dirty="0"/>
          </a:p>
        </p:txBody>
      </p:sp>
      <p:sp>
        <p:nvSpPr>
          <p:cNvPr id="5" name="Shape 159">
            <a:extLst>
              <a:ext uri="{FF2B5EF4-FFF2-40B4-BE49-F238E27FC236}">
                <a16:creationId xmlns:a16="http://schemas.microsoft.com/office/drawing/2014/main" xmlns="" id="{42C6A791-7031-4553-BC87-6AC63BE584C7}"/>
              </a:ext>
            </a:extLst>
          </p:cNvPr>
          <p:cNvSpPr txBox="1">
            <a:spLocks/>
          </p:cNvSpPr>
          <p:nvPr/>
        </p:nvSpPr>
        <p:spPr>
          <a:xfrm>
            <a:off x="583693" y="2082723"/>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rPr>
              <a:t>Easy to get started with, but… </a:t>
            </a:r>
          </a:p>
        </p:txBody>
      </p:sp>
      <p:cxnSp>
        <p:nvCxnSpPr>
          <p:cNvPr id="6" name="Straight Connector 5">
            <a:extLst>
              <a:ext uri="{FF2B5EF4-FFF2-40B4-BE49-F238E27FC236}">
                <a16:creationId xmlns:a16="http://schemas.microsoft.com/office/drawing/2014/main" xmlns="" id="{A4149035-B60A-49E8-92AE-B2D42D732DEB}"/>
              </a:ext>
            </a:extLst>
          </p:cNvPr>
          <p:cNvCxnSpPr>
            <a:cxnSpLocks/>
          </p:cNvCxnSpPr>
          <p:nvPr/>
        </p:nvCxnSpPr>
        <p:spPr>
          <a:xfrm>
            <a:off x="583693" y="2836541"/>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xmlns="" id="{60A5E02D-FFF3-40D2-BFA8-B19248CC1D04}"/>
              </a:ext>
            </a:extLst>
          </p:cNvPr>
          <p:cNvCxnSpPr>
            <a:cxnSpLocks/>
          </p:cNvCxnSpPr>
          <p:nvPr/>
        </p:nvCxnSpPr>
        <p:spPr>
          <a:xfrm>
            <a:off x="583693" y="4563041"/>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8" name="Shape 159">
            <a:extLst>
              <a:ext uri="{FF2B5EF4-FFF2-40B4-BE49-F238E27FC236}">
                <a16:creationId xmlns:a16="http://schemas.microsoft.com/office/drawing/2014/main" xmlns="" id="{D4DE1A66-C65E-4E73-980B-5FAAAE678D33}"/>
              </a:ext>
            </a:extLst>
          </p:cNvPr>
          <p:cNvSpPr txBox="1">
            <a:spLocks/>
          </p:cNvSpPr>
          <p:nvPr/>
        </p:nvSpPr>
        <p:spPr>
          <a:xfrm>
            <a:off x="583693" y="4906491"/>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rPr>
              <a:t>Downtime during cluster updates (single replica StatefulSet)</a:t>
            </a:r>
          </a:p>
        </p:txBody>
      </p:sp>
      <p:sp>
        <p:nvSpPr>
          <p:cNvPr id="9" name="Shape 159">
            <a:extLst>
              <a:ext uri="{FF2B5EF4-FFF2-40B4-BE49-F238E27FC236}">
                <a16:creationId xmlns:a16="http://schemas.microsoft.com/office/drawing/2014/main" xmlns="" id="{774D7210-FEBD-44AD-9A48-8292F6FF5100}"/>
              </a:ext>
            </a:extLst>
          </p:cNvPr>
          <p:cNvSpPr txBox="1">
            <a:spLocks/>
          </p:cNvSpPr>
          <p:nvPr/>
        </p:nvSpPr>
        <p:spPr>
          <a:xfrm>
            <a:off x="583693" y="3179991"/>
            <a:ext cx="11265407" cy="1051570"/>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rPr>
              <a:t>Not truly “cloud native”: </a:t>
            </a:r>
          </a:p>
          <a:p>
            <a:pPr marL="230712" lvl="1" indent="-230712" defTabSz="609585">
              <a:spcBef>
                <a:spcPts val="533"/>
              </a:spcBef>
              <a:buSzPct val="100000"/>
            </a:pPr>
            <a:r>
              <a:rPr lang="en" sz="16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rPr>
              <a:t>Setup, upgrade</a:t>
            </a:r>
          </a:p>
          <a:p>
            <a:pPr marL="230712" lvl="1" indent="-230712" defTabSz="609585">
              <a:spcBef>
                <a:spcPts val="533"/>
              </a:spcBef>
              <a:buSzPct val="100000"/>
            </a:pPr>
            <a:r>
              <a:rPr lang="en" sz="16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rPr>
              <a:t>Credentials distribution (i.e., to push to the Docker registry)</a:t>
            </a:r>
          </a:p>
        </p:txBody>
      </p:sp>
    </p:spTree>
    <p:extLst>
      <p:ext uri="{BB962C8B-B14F-4D97-AF65-F5344CB8AC3E}">
        <p14:creationId xmlns:p14="http://schemas.microsoft.com/office/powerpoint/2010/main" val="2501443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Shape 283"/>
          <p:cNvSpPr txBox="1">
            <a:spLocks noGrp="1"/>
          </p:cNvSpPr>
          <p:nvPr>
            <p:ph type="title"/>
          </p:nvPr>
        </p:nvSpPr>
        <p:spPr/>
        <p:txBody>
          <a:bodyPr/>
          <a:lstStyle/>
          <a:p>
            <a:r>
              <a:rPr lang="en-US" dirty="0"/>
              <a:t>Second iteration</a:t>
            </a:r>
            <a:endParaRPr lang="en" dirty="0"/>
          </a:p>
        </p:txBody>
      </p:sp>
      <p:sp>
        <p:nvSpPr>
          <p:cNvPr id="2" name="Text Placeholder 1">
            <a:extLst>
              <a:ext uri="{FF2B5EF4-FFF2-40B4-BE49-F238E27FC236}">
                <a16:creationId xmlns:a16="http://schemas.microsoft.com/office/drawing/2014/main" xmlns="" id="{43730CCD-CD25-478A-BDFD-09E47B0C2734}"/>
              </a:ext>
            </a:extLst>
          </p:cNvPr>
          <p:cNvSpPr>
            <a:spLocks noGrp="1"/>
          </p:cNvSpPr>
          <p:nvPr>
            <p:ph type="body" sz="quarter" idx="10"/>
          </p:nvPr>
        </p:nvSpPr>
        <p:spPr/>
        <p:txBody>
          <a:bodyPr/>
          <a:lstStyle/>
          <a:p>
            <a:r>
              <a:rPr lang="en-US" dirty="0"/>
              <a:t>Custom tool</a:t>
            </a:r>
          </a:p>
        </p:txBody>
      </p:sp>
      <p:sp>
        <p:nvSpPr>
          <p:cNvPr id="5" name="Shape 159">
            <a:extLst>
              <a:ext uri="{FF2B5EF4-FFF2-40B4-BE49-F238E27FC236}">
                <a16:creationId xmlns:a16="http://schemas.microsoft.com/office/drawing/2014/main" xmlns="" id="{17F17D8B-BFA3-4729-BB5F-E832F1C5FB77}"/>
              </a:ext>
            </a:extLst>
          </p:cNvPr>
          <p:cNvSpPr txBox="1">
            <a:spLocks/>
          </p:cNvSpPr>
          <p:nvPr/>
        </p:nvSpPr>
        <p:spPr>
          <a:xfrm>
            <a:off x="571500" y="2153026"/>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91489">
                      <a:schemeClr val="tx1"/>
                    </a:gs>
                    <a:gs pos="70787">
                      <a:schemeClr val="tx1"/>
                    </a:gs>
                  </a:gsLst>
                  <a:lin ang="5400000" scaled="1"/>
                </a:gradFill>
                <a:latin typeface="Arial" panose="020B0604020202020204" pitchFamily="34" charset="0"/>
                <a:cs typeface="Arial" panose="020B0604020202020204" pitchFamily="34" charset="0"/>
              </a:rPr>
              <a:t>Internal tool for builds and deployments</a:t>
            </a:r>
          </a:p>
        </p:txBody>
      </p:sp>
      <p:cxnSp>
        <p:nvCxnSpPr>
          <p:cNvPr id="6" name="Straight Connector 5">
            <a:extLst>
              <a:ext uri="{FF2B5EF4-FFF2-40B4-BE49-F238E27FC236}">
                <a16:creationId xmlns:a16="http://schemas.microsoft.com/office/drawing/2014/main" xmlns="" id="{E8B62A2A-AB45-48F8-859E-1B5FA29BA1FA}"/>
              </a:ext>
            </a:extLst>
          </p:cNvPr>
          <p:cNvCxnSpPr>
            <a:cxnSpLocks/>
          </p:cNvCxnSpPr>
          <p:nvPr/>
        </p:nvCxnSpPr>
        <p:spPr>
          <a:xfrm>
            <a:off x="571500" y="2906844"/>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xmlns="" id="{8C509971-42D1-41B9-8CC8-409FC2DBF6BE}"/>
              </a:ext>
            </a:extLst>
          </p:cNvPr>
          <p:cNvCxnSpPr>
            <a:cxnSpLocks/>
          </p:cNvCxnSpPr>
          <p:nvPr/>
        </p:nvCxnSpPr>
        <p:spPr>
          <a:xfrm>
            <a:off x="571500" y="4004112"/>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8" name="Shape 159">
            <a:extLst>
              <a:ext uri="{FF2B5EF4-FFF2-40B4-BE49-F238E27FC236}">
                <a16:creationId xmlns:a16="http://schemas.microsoft.com/office/drawing/2014/main" xmlns="" id="{0D9A31BA-A548-41FC-80B8-C3B079B47AC7}"/>
              </a:ext>
            </a:extLst>
          </p:cNvPr>
          <p:cNvSpPr txBox="1">
            <a:spLocks/>
          </p:cNvSpPr>
          <p:nvPr/>
        </p:nvSpPr>
        <p:spPr>
          <a:xfrm>
            <a:off x="571500" y="4347562"/>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91489">
                      <a:schemeClr val="tx1"/>
                    </a:gs>
                    <a:gs pos="70787">
                      <a:schemeClr val="tx1"/>
                    </a:gs>
                  </a:gsLst>
                  <a:lin ang="5400000" scaled="1"/>
                </a:gradFill>
                <a:latin typeface="Arial" panose="020B0604020202020204" pitchFamily="34" charset="0"/>
                <a:cs typeface="Arial" panose="020B0604020202020204" pitchFamily="34" charset="0"/>
              </a:rPr>
              <a:t>Built to support deployments to Kubernetes out of the box</a:t>
            </a:r>
          </a:p>
        </p:txBody>
      </p:sp>
      <p:sp>
        <p:nvSpPr>
          <p:cNvPr id="9" name="Shape 159">
            <a:extLst>
              <a:ext uri="{FF2B5EF4-FFF2-40B4-BE49-F238E27FC236}">
                <a16:creationId xmlns:a16="http://schemas.microsoft.com/office/drawing/2014/main" xmlns="" id="{9CCA09C9-368C-494B-9535-DEFC8959EA30}"/>
              </a:ext>
            </a:extLst>
          </p:cNvPr>
          <p:cNvSpPr txBox="1">
            <a:spLocks/>
          </p:cNvSpPr>
          <p:nvPr/>
        </p:nvSpPr>
        <p:spPr>
          <a:xfrm>
            <a:off x="571500" y="3250294"/>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91489">
                      <a:schemeClr val="tx1"/>
                    </a:gs>
                    <a:gs pos="70787">
                      <a:schemeClr val="tx1"/>
                    </a:gs>
                  </a:gsLst>
                  <a:lin ang="5400000" scaled="1"/>
                </a:gradFill>
                <a:latin typeface="Arial" panose="020B0604020202020204" pitchFamily="34" charset="0"/>
                <a:cs typeface="Arial" panose="020B0604020202020204" pitchFamily="34" charset="0"/>
              </a:rPr>
              <a:t>Faster build-time compared to our Jenkins</a:t>
            </a:r>
          </a:p>
        </p:txBody>
      </p:sp>
    </p:spTree>
    <p:extLst>
      <p:ext uri="{BB962C8B-B14F-4D97-AF65-F5344CB8AC3E}">
        <p14:creationId xmlns:p14="http://schemas.microsoft.com/office/powerpoint/2010/main" val="1514946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Shape 289"/>
          <p:cNvSpPr txBox="1">
            <a:spLocks noGrp="1"/>
          </p:cNvSpPr>
          <p:nvPr>
            <p:ph type="title"/>
          </p:nvPr>
        </p:nvSpPr>
        <p:spPr/>
        <p:txBody>
          <a:bodyPr/>
          <a:lstStyle/>
          <a:p>
            <a:pPr lvl="0"/>
            <a:r>
              <a:rPr lang="en-US" dirty="0">
                <a:gradFill>
                  <a:gsLst>
                    <a:gs pos="3191">
                      <a:schemeClr val="bg1"/>
                    </a:gs>
                    <a:gs pos="16000">
                      <a:schemeClr val="bg1"/>
                    </a:gs>
                  </a:gsLst>
                  <a:lin ang="5400000" scaled="1"/>
                </a:gradFill>
              </a:rPr>
              <a:t>Deployment model</a:t>
            </a:r>
            <a:endParaRPr lang="en" dirty="0">
              <a:gradFill>
                <a:gsLst>
                  <a:gs pos="3191">
                    <a:schemeClr val="bg1"/>
                  </a:gs>
                  <a:gs pos="16000">
                    <a:schemeClr val="bg1"/>
                  </a:gs>
                </a:gsLst>
                <a:lin ang="5400000" scaled="1"/>
              </a:gradFill>
            </a:endParaRPr>
          </a:p>
        </p:txBody>
      </p:sp>
      <p:sp>
        <p:nvSpPr>
          <p:cNvPr id="290" name="Shape 290"/>
          <p:cNvSpPr txBox="1">
            <a:spLocks noGrp="1"/>
          </p:cNvSpPr>
          <p:nvPr>
            <p:ph sz="quarter" idx="10"/>
          </p:nvPr>
        </p:nvSpPr>
        <p:spPr>
          <a:xfrm>
            <a:off x="571500" y="1900003"/>
            <a:ext cx="11277600" cy="4309729"/>
          </a:xfrm>
          <a:prstGeom prst="rect">
            <a:avLst/>
          </a:prstGeom>
        </p:spPr>
        <p:txBody>
          <a:bodyPr vert="horz" wrap="square" lIns="0" tIns="121900" rIns="121900" bIns="121900" rtlCol="0" anchor="t" anchorCtr="0">
            <a:noAutofit/>
          </a:bodyPr>
          <a:lstStyle/>
          <a:p>
            <a:pPr marL="0" indent="0">
              <a:spcBef>
                <a:spcPts val="3200"/>
              </a:spcBef>
              <a:buSzPct val="100000"/>
              <a:buNone/>
            </a:pPr>
            <a:r>
              <a:rPr lang="en" sz="2400" spc="67">
                <a:gradFill>
                  <a:gsLst>
                    <a:gs pos="70787">
                      <a:schemeClr val="tx1"/>
                    </a:gs>
                    <a:gs pos="45506">
                      <a:schemeClr val="tx1"/>
                    </a:gs>
                  </a:gsLst>
                  <a:lin ang="5400000" scaled="1"/>
                </a:gradFill>
              </a:rPr>
              <a:t>Deployment configuration stored in a </a:t>
            </a:r>
            <a:r>
              <a:rPr lang="en-US" sz="2400" spc="67">
                <a:gradFill>
                  <a:gsLst>
                    <a:gs pos="70787">
                      <a:schemeClr val="tx1"/>
                    </a:gs>
                    <a:gs pos="45506">
                      <a:schemeClr val="tx1"/>
                    </a:gs>
                  </a:gsLst>
                  <a:lin ang="5400000" scaled="1"/>
                </a:gradFill>
              </a:rPr>
              <a:t>git </a:t>
            </a:r>
            <a:r>
              <a:rPr lang="en" sz="2400" spc="67">
                <a:gradFill>
                  <a:gsLst>
                    <a:gs pos="70787">
                      <a:schemeClr val="tx1"/>
                    </a:gs>
                    <a:gs pos="45506">
                      <a:schemeClr val="tx1"/>
                    </a:gs>
                  </a:gsLst>
                  <a:lin ang="5400000" scaled="1"/>
                </a:gradFill>
              </a:rPr>
              <a:t>repository</a:t>
            </a:r>
            <a:endParaRPr lang="en-US" sz="2400" spc="67">
              <a:gradFill>
                <a:gsLst>
                  <a:gs pos="70787">
                    <a:schemeClr val="tx1"/>
                  </a:gs>
                  <a:gs pos="45506">
                    <a:schemeClr val="tx1"/>
                  </a:gs>
                </a:gsLst>
                <a:lin ang="5400000" scaled="1"/>
              </a:gradFill>
            </a:endParaRPr>
          </a:p>
          <a:p>
            <a:pPr marL="609585" indent="-474121">
              <a:spcBef>
                <a:spcPts val="0"/>
              </a:spcBef>
              <a:buSzPct val="100000"/>
            </a:pPr>
            <a:endParaRPr lang="en" sz="2400"/>
          </a:p>
          <a:p>
            <a:pPr marL="380985" indent="0">
              <a:spcBef>
                <a:spcPts val="0"/>
              </a:spcBef>
              <a:buNone/>
            </a:pPr>
            <a:r>
              <a:rPr lang="en" sz="2400">
                <a:gradFill>
                  <a:gsLst>
                    <a:gs pos="70787">
                      <a:schemeClr val="tx1"/>
                    </a:gs>
                    <a:gs pos="45506">
                      <a:schemeClr val="tx1"/>
                    </a:gs>
                  </a:gsLst>
                  <a:lin ang="5400000" scaled="1"/>
                </a:gradFill>
                <a:latin typeface="Lucida Console" panose="020B0609040504020204" pitchFamily="49" charset="0"/>
                <a:ea typeface="Consolas"/>
                <a:cs typeface="Consolas"/>
                <a:sym typeface="Consolas"/>
              </a:rPr>
              <a:t>├── deploy/</a:t>
            </a:r>
            <a:r>
              <a:rPr lang="en" sz="2400" b="1">
                <a:gradFill>
                  <a:gsLst>
                    <a:gs pos="70787">
                      <a:schemeClr val="tx1"/>
                    </a:gs>
                    <a:gs pos="45506">
                      <a:schemeClr val="tx1"/>
                    </a:gs>
                  </a:gsLst>
                  <a:lin ang="5400000" scaled="1"/>
                </a:gradFill>
                <a:latin typeface="Lucida Console" panose="020B0609040504020204" pitchFamily="49" charset="0"/>
                <a:ea typeface="Consolas"/>
                <a:cs typeface="Consolas"/>
                <a:sym typeface="Consolas"/>
              </a:rPr>
              <a:t>apply</a:t>
            </a:r>
            <a:r>
              <a:rPr lang="en" sz="2400" b="1">
                <a:solidFill>
                  <a:schemeClr val="dk1"/>
                </a:solidFill>
                <a:latin typeface="Lucida Console" panose="020B0609040504020204" pitchFamily="49" charset="0"/>
                <a:ea typeface="Consolas"/>
                <a:cs typeface="Consolas"/>
                <a:sym typeface="Consolas"/>
              </a:rPr>
              <a:t/>
            </a:r>
            <a:br>
              <a:rPr lang="en" sz="2400" b="1">
                <a:solidFill>
                  <a:schemeClr val="dk1"/>
                </a:solidFill>
                <a:latin typeface="Lucida Console" panose="020B0609040504020204" pitchFamily="49" charset="0"/>
                <a:ea typeface="Consolas"/>
                <a:cs typeface="Consolas"/>
                <a:sym typeface="Consolas"/>
              </a:rPr>
            </a:br>
            <a:r>
              <a:rPr lang="en" sz="2400">
                <a:gradFill>
                  <a:gsLst>
                    <a:gs pos="70787">
                      <a:schemeClr val="tx1"/>
                    </a:gs>
                    <a:gs pos="45506">
                      <a:schemeClr val="tx1"/>
                    </a:gs>
                  </a:gsLst>
                  <a:lin ang="5400000" scaled="1"/>
                </a:gradFill>
                <a:latin typeface="Lucida Console" panose="020B0609040504020204" pitchFamily="49" charset="0"/>
                <a:ea typeface="Consolas"/>
                <a:cs typeface="Consolas"/>
                <a:sym typeface="Consolas"/>
              </a:rPr>
              <a:t>│   ├── deployment.yaml       </a:t>
            </a:r>
            <a:r>
              <a:rPr lang="en" sz="2400">
                <a:gradFill>
                  <a:gsLst>
                    <a:gs pos="80899">
                      <a:schemeClr val="accent2"/>
                    </a:gs>
                    <a:gs pos="57000">
                      <a:schemeClr val="accent2"/>
                    </a:gs>
                  </a:gsLst>
                  <a:lin ang="5400000" scaled="1"/>
                </a:gradFill>
                <a:latin typeface="Lucida Console" panose="020B0609040504020204" pitchFamily="49" charset="0"/>
                <a:ea typeface="Consolas"/>
                <a:cs typeface="Consolas"/>
                <a:sym typeface="Consolas"/>
              </a:rPr>
              <a:t># K8s Deployment</a:t>
            </a:r>
          </a:p>
          <a:p>
            <a:pPr marL="380985" indent="0">
              <a:spcBef>
                <a:spcPts val="0"/>
              </a:spcBef>
              <a:buNone/>
            </a:pPr>
            <a:r>
              <a:rPr lang="en" sz="2400">
                <a:gradFill>
                  <a:gsLst>
                    <a:gs pos="70787">
                      <a:schemeClr val="tx1"/>
                    </a:gs>
                    <a:gs pos="45506">
                      <a:schemeClr val="tx1"/>
                    </a:gs>
                  </a:gsLst>
                  <a:lin ang="5400000" scaled="1"/>
                </a:gradFill>
                <a:latin typeface="Lucida Console" panose="020B0609040504020204" pitchFamily="49" charset="0"/>
                <a:ea typeface="Consolas"/>
                <a:cs typeface="Consolas"/>
                <a:sym typeface="Consolas"/>
              </a:rPr>
              <a:t>│   ├── credentials.yaml      </a:t>
            </a:r>
            <a:r>
              <a:rPr lang="en" sz="2400">
                <a:gradFill>
                  <a:gsLst>
                    <a:gs pos="80899">
                      <a:schemeClr val="accent2"/>
                    </a:gs>
                    <a:gs pos="57000">
                      <a:schemeClr val="accent2"/>
                    </a:gs>
                  </a:gsLst>
                  <a:lin ang="5400000" scaled="1"/>
                </a:gradFill>
                <a:latin typeface="Lucida Console" panose="020B0609040504020204" pitchFamily="49" charset="0"/>
                <a:sym typeface="Consolas"/>
              </a:rPr>
              <a:t># K8s CRD</a:t>
            </a:r>
          </a:p>
          <a:p>
            <a:pPr marL="380985" indent="0">
              <a:spcBef>
                <a:spcPts val="0"/>
              </a:spcBef>
              <a:buNone/>
            </a:pPr>
            <a:r>
              <a:rPr lang="en" sz="2400">
                <a:gradFill>
                  <a:gsLst>
                    <a:gs pos="70787">
                      <a:schemeClr val="tx1"/>
                    </a:gs>
                    <a:gs pos="45506">
                      <a:schemeClr val="tx1"/>
                    </a:gs>
                  </a:gsLst>
                  <a:lin ang="5400000" scaled="1"/>
                </a:gradFill>
                <a:latin typeface="Lucida Console" panose="020B0609040504020204" pitchFamily="49" charset="0"/>
                <a:ea typeface="Consolas"/>
                <a:cs typeface="Consolas"/>
                <a:sym typeface="Consolas"/>
              </a:rPr>
              <a:t>│   ├── ingress.yaml          </a:t>
            </a:r>
            <a:r>
              <a:rPr lang="en" sz="2400">
                <a:gradFill>
                  <a:gsLst>
                    <a:gs pos="80899">
                      <a:schemeClr val="accent2"/>
                    </a:gs>
                    <a:gs pos="57000">
                      <a:schemeClr val="accent2"/>
                    </a:gs>
                  </a:gsLst>
                  <a:lin ang="5400000" scaled="1"/>
                </a:gradFill>
                <a:latin typeface="Lucida Console" panose="020B0609040504020204" pitchFamily="49" charset="0"/>
                <a:sym typeface="Consolas"/>
              </a:rPr>
              <a:t># K8s Ingress</a:t>
            </a:r>
          </a:p>
          <a:p>
            <a:pPr marL="380985" indent="0">
              <a:spcBef>
                <a:spcPts val="0"/>
              </a:spcBef>
              <a:buNone/>
            </a:pPr>
            <a:r>
              <a:rPr lang="en" sz="2400">
                <a:gradFill>
                  <a:gsLst>
                    <a:gs pos="70787">
                      <a:schemeClr val="tx1"/>
                    </a:gs>
                    <a:gs pos="45506">
                      <a:schemeClr val="tx1"/>
                    </a:gs>
                  </a:gsLst>
                  <a:lin ang="5400000" scaled="1"/>
                </a:gradFill>
                <a:latin typeface="Lucida Console" panose="020B0609040504020204" pitchFamily="49" charset="0"/>
                <a:ea typeface="Consolas"/>
                <a:cs typeface="Consolas"/>
                <a:sym typeface="Consolas"/>
              </a:rPr>
              <a:t>│   └── service.yaml          </a:t>
            </a:r>
            <a:r>
              <a:rPr lang="en" sz="2400">
                <a:gradFill>
                  <a:gsLst>
                    <a:gs pos="80899">
                      <a:schemeClr val="accent2"/>
                    </a:gs>
                    <a:gs pos="57000">
                      <a:schemeClr val="accent2"/>
                    </a:gs>
                  </a:gsLst>
                  <a:lin ang="5400000" scaled="1"/>
                </a:gradFill>
                <a:latin typeface="Lucida Console" panose="020B0609040504020204" pitchFamily="49" charset="0"/>
                <a:sym typeface="Consolas"/>
              </a:rPr>
              <a:t># K8s Service</a:t>
            </a:r>
          </a:p>
          <a:p>
            <a:pPr marL="380985" indent="0">
              <a:spcBef>
                <a:spcPts val="0"/>
              </a:spcBef>
              <a:buNone/>
            </a:pPr>
            <a:r>
              <a:rPr lang="en" sz="2400">
                <a:gradFill>
                  <a:gsLst>
                    <a:gs pos="70787">
                      <a:schemeClr val="tx1"/>
                    </a:gs>
                    <a:gs pos="45506">
                      <a:schemeClr val="tx1"/>
                    </a:gs>
                  </a:gsLst>
                  <a:lin ang="5400000" scaled="1"/>
                </a:gradFill>
                <a:latin typeface="Lucida Console" panose="020B0609040504020204" pitchFamily="49" charset="0"/>
                <a:ea typeface="Consolas"/>
                <a:cs typeface="Consolas"/>
                <a:sym typeface="Consolas"/>
              </a:rPr>
              <a:t>└── delivery.yaml             </a:t>
            </a:r>
            <a:r>
              <a:rPr lang="en" sz="2400">
                <a:gradFill>
                  <a:gsLst>
                    <a:gs pos="80899">
                      <a:schemeClr val="accent2"/>
                    </a:gs>
                    <a:gs pos="57000">
                      <a:schemeClr val="accent2"/>
                    </a:gs>
                  </a:gsLst>
                  <a:lin ang="5400000" scaled="1"/>
                </a:gradFill>
                <a:latin typeface="Lucida Console" panose="020B0609040504020204" pitchFamily="49" charset="0"/>
                <a:sym typeface="Consolas"/>
              </a:rPr>
              <a:t># </a:t>
            </a:r>
            <a:r>
              <a:rPr lang="en-US" sz="2400">
                <a:gradFill>
                  <a:gsLst>
                    <a:gs pos="80899">
                      <a:schemeClr val="accent2"/>
                    </a:gs>
                    <a:gs pos="57000">
                      <a:schemeClr val="accent2"/>
                    </a:gs>
                  </a:gsLst>
                  <a:lin ang="5400000" scaled="1"/>
                </a:gradFill>
                <a:latin typeface="Lucida Console" panose="020B0609040504020204" pitchFamily="49" charset="0"/>
                <a:sym typeface="Consolas"/>
              </a:rPr>
              <a:t>C</a:t>
            </a:r>
            <a:r>
              <a:rPr lang="en" sz="2400">
                <a:gradFill>
                  <a:gsLst>
                    <a:gs pos="80899">
                      <a:schemeClr val="accent2"/>
                    </a:gs>
                    <a:gs pos="57000">
                      <a:schemeClr val="accent2"/>
                    </a:gs>
                  </a:gsLst>
                  <a:lin ang="5400000" scaled="1"/>
                </a:gradFill>
                <a:latin typeface="Lucida Console" panose="020B0609040504020204" pitchFamily="49" charset="0"/>
                <a:sym typeface="Consolas"/>
              </a:rPr>
              <a:t>onfiguration</a:t>
            </a:r>
            <a:endParaRPr lang="en" sz="2400" dirty="0">
              <a:gradFill>
                <a:gsLst>
                  <a:gs pos="80899">
                    <a:schemeClr val="accent2"/>
                  </a:gs>
                  <a:gs pos="57000">
                    <a:schemeClr val="accent2"/>
                  </a:gs>
                </a:gsLst>
                <a:lin ang="5400000" scaled="1"/>
              </a:gradFill>
              <a:latin typeface="Lucida Console" panose="020B0609040504020204" pitchFamily="49" charset="0"/>
              <a:sym typeface="Consolas"/>
            </a:endParaRPr>
          </a:p>
        </p:txBody>
      </p:sp>
    </p:spTree>
    <p:extLst>
      <p:ext uri="{BB962C8B-B14F-4D97-AF65-F5344CB8AC3E}">
        <p14:creationId xmlns:p14="http://schemas.microsoft.com/office/powerpoint/2010/main" val="2918105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1104274" y="2815491"/>
            <a:ext cx="10033626" cy="572293"/>
          </a:xfrm>
        </p:spPr>
        <p:txBody>
          <a:bodyPr/>
          <a:lstStyle/>
          <a:p>
            <a:r>
              <a:rPr lang="en-US"/>
              <a:t>AWS Identity and Access </a:t>
            </a:r>
            <a:br>
              <a:rPr lang="en-US"/>
            </a:br>
            <a:r>
              <a:rPr lang="en-US"/>
              <a:t>Management (IAM)</a:t>
            </a:r>
            <a:endParaRPr lang="en-US" dirty="0"/>
          </a:p>
        </p:txBody>
      </p:sp>
      <p:sp>
        <p:nvSpPr>
          <p:cNvPr id="4" name="Text Placeholder 3">
            <a:extLst>
              <a:ext uri="{FF2B5EF4-FFF2-40B4-BE49-F238E27FC236}">
                <a16:creationId xmlns:a16="http://schemas.microsoft.com/office/drawing/2014/main" xmlns="" id="{7D1726D9-A90F-4281-B3DC-EC2FA7E8AFD5}"/>
              </a:ext>
            </a:extLst>
          </p:cNvPr>
          <p:cNvSpPr>
            <a:spLocks noGrp="1"/>
          </p:cNvSpPr>
          <p:nvPr>
            <p:ph type="body" sz="quarter" idx="13"/>
          </p:nvPr>
        </p:nvSpPr>
        <p:spPr/>
        <p:txBody>
          <a:bodyPr/>
          <a:lstStyle/>
          <a:p>
            <a:endParaRPr lang="en-US" dirty="0"/>
          </a:p>
        </p:txBody>
      </p:sp>
      <p:sp>
        <p:nvSpPr>
          <p:cNvPr id="12" name="Oval 11">
            <a:extLst>
              <a:ext uri="{FF2B5EF4-FFF2-40B4-BE49-F238E27FC236}">
                <a16:creationId xmlns:a16="http://schemas.microsoft.com/office/drawing/2014/main" xmlns="" id="{F060FD51-8E16-4DA1-9732-093C47D58845}"/>
              </a:ext>
            </a:extLst>
          </p:cNvPr>
          <p:cNvSpPr/>
          <p:nvPr/>
        </p:nvSpPr>
        <p:spPr>
          <a:xfrm>
            <a:off x="1104274" y="1473434"/>
            <a:ext cx="975360" cy="975360"/>
          </a:xfrm>
          <a:prstGeom prst="ellipse">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3200" dirty="0">
                <a:gradFill>
                  <a:gsLst>
                    <a:gs pos="68085">
                      <a:schemeClr val="accent2"/>
                    </a:gs>
                    <a:gs pos="45506">
                      <a:schemeClr val="accent2"/>
                    </a:gs>
                  </a:gsLst>
                  <a:lin ang="5400000" scaled="1"/>
                </a:gradFill>
                <a:latin typeface="Arial" panose="020B0604020202020204" pitchFamily="34" charset="0"/>
                <a:ea typeface="Amazon Ember Display Medium" panose="020F0603020204020204" pitchFamily="34" charset="0"/>
                <a:cs typeface="Arial" panose="020B0604020202020204" pitchFamily="34" charset="0"/>
              </a:rPr>
              <a:t>3</a:t>
            </a:r>
          </a:p>
        </p:txBody>
      </p:sp>
    </p:spTree>
    <p:extLst>
      <p:ext uri="{BB962C8B-B14F-4D97-AF65-F5344CB8AC3E}">
        <p14:creationId xmlns:p14="http://schemas.microsoft.com/office/powerpoint/2010/main" val="1813465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Shape 69"/>
          <p:cNvSpPr txBox="1">
            <a:spLocks noGrp="1"/>
          </p:cNvSpPr>
          <p:nvPr>
            <p:ph type="title"/>
          </p:nvPr>
        </p:nvSpPr>
        <p:spPr/>
        <p:txBody>
          <a:bodyPr/>
          <a:lstStyle/>
          <a:p>
            <a:pPr lvl="0"/>
            <a:r>
              <a:rPr lang="en-US" dirty="0"/>
              <a:t>Agenda</a:t>
            </a:r>
            <a:endParaRPr lang="en" dirty="0"/>
          </a:p>
        </p:txBody>
      </p:sp>
      <p:cxnSp>
        <p:nvCxnSpPr>
          <p:cNvPr id="6" name="Straight Connector 5">
            <a:extLst>
              <a:ext uri="{FF2B5EF4-FFF2-40B4-BE49-F238E27FC236}">
                <a16:creationId xmlns:a16="http://schemas.microsoft.com/office/drawing/2014/main" xmlns="" id="{5BF61863-4903-48AB-BAE3-541E3580D58B}"/>
              </a:ext>
            </a:extLst>
          </p:cNvPr>
          <p:cNvCxnSpPr/>
          <p:nvPr/>
        </p:nvCxnSpPr>
        <p:spPr>
          <a:xfrm>
            <a:off x="1066800" y="2783105"/>
            <a:ext cx="10515547"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xmlns="" id="{EA90C122-C679-4415-AFF7-BB1B0E82A84C}"/>
              </a:ext>
            </a:extLst>
          </p:cNvPr>
          <p:cNvCxnSpPr/>
          <p:nvPr/>
        </p:nvCxnSpPr>
        <p:spPr>
          <a:xfrm>
            <a:off x="1066800" y="3758455"/>
            <a:ext cx="10515547"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xmlns="" id="{F7D09655-CC75-476D-B461-B960EBCC23E8}"/>
              </a:ext>
            </a:extLst>
          </p:cNvPr>
          <p:cNvCxnSpPr/>
          <p:nvPr/>
        </p:nvCxnSpPr>
        <p:spPr>
          <a:xfrm>
            <a:off x="1066800" y="4733804"/>
            <a:ext cx="10515547"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xmlns="" id="{49518C50-0C0B-4F3E-B608-D70864E994D7}"/>
              </a:ext>
            </a:extLst>
          </p:cNvPr>
          <p:cNvSpPr/>
          <p:nvPr/>
        </p:nvSpPr>
        <p:spPr>
          <a:xfrm>
            <a:off x="348995" y="2051593"/>
            <a:ext cx="487675" cy="487675"/>
          </a:xfrm>
          <a:prstGeom prst="ellipse">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71277">
                      <a:schemeClr val="accent2"/>
                    </a:gs>
                    <a:gs pos="45506">
                      <a:schemeClr val="accent2"/>
                    </a:gs>
                  </a:gsLst>
                  <a:lin ang="5400000" scaled="1"/>
                </a:gradFill>
                <a:latin typeface="Arial" panose="020B0604020202020204" pitchFamily="34" charset="0"/>
                <a:ea typeface="Amazon Ember Display Medium" panose="020F0603020204020204" pitchFamily="34" charset="0"/>
                <a:cs typeface="Arial" panose="020B0604020202020204" pitchFamily="34" charset="0"/>
              </a:rPr>
              <a:t>1</a:t>
            </a:r>
          </a:p>
        </p:txBody>
      </p:sp>
      <p:sp>
        <p:nvSpPr>
          <p:cNvPr id="13" name="Shape 70">
            <a:extLst>
              <a:ext uri="{FF2B5EF4-FFF2-40B4-BE49-F238E27FC236}">
                <a16:creationId xmlns:a16="http://schemas.microsoft.com/office/drawing/2014/main" xmlns="" id="{A7AB6660-37DD-4EF7-A3E1-B8346099805E}"/>
              </a:ext>
            </a:extLst>
          </p:cNvPr>
          <p:cNvSpPr txBox="1">
            <a:spLocks/>
          </p:cNvSpPr>
          <p:nvPr/>
        </p:nvSpPr>
        <p:spPr>
          <a:xfrm>
            <a:off x="1066800" y="2069728"/>
            <a:ext cx="10629846" cy="430887"/>
          </a:xfrm>
          <a:prstGeom prst="rect">
            <a:avLst/>
          </a:prstGeom>
        </p:spPr>
        <p:txBody>
          <a:bodyPr vert="horz" wrap="square"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4800"/>
              </a:spcBef>
            </a:pPr>
            <a:r>
              <a:rPr lang="en" sz="2000" spc="67" dirty="0">
                <a:gradFill>
                  <a:gsLst>
                    <a:gs pos="87234">
                      <a:schemeClr val="tx1"/>
                    </a:gs>
                    <a:gs pos="39362">
                      <a:schemeClr val="tx1"/>
                    </a:gs>
                  </a:gsLst>
                  <a:lin ang="5400000" scaled="1"/>
                </a:gradFill>
                <a:latin typeface="Arial" panose="020B0604020202020204" pitchFamily="34" charset="0"/>
                <a:cs typeface="Arial" panose="020B0604020202020204" pitchFamily="34" charset="0"/>
              </a:rPr>
              <a:t>Kubernetes cluster</a:t>
            </a:r>
            <a:r>
              <a:rPr lang="en-US" sz="2000" spc="67" dirty="0">
                <a:gradFill>
                  <a:gsLst>
                    <a:gs pos="87234">
                      <a:schemeClr val="tx1"/>
                    </a:gs>
                    <a:gs pos="39362">
                      <a:schemeClr val="tx1"/>
                    </a:gs>
                  </a:gsLst>
                  <a:lin ang="5400000" scaled="1"/>
                </a:gradFill>
                <a:latin typeface="Arial" panose="020B0604020202020204" pitchFamily="34" charset="0"/>
                <a:cs typeface="Arial" panose="020B0604020202020204" pitchFamily="34" charset="0"/>
              </a:rPr>
              <a:t> setup</a:t>
            </a:r>
            <a:endParaRPr lang="en" sz="2000" spc="67" dirty="0">
              <a:gradFill>
                <a:gsLst>
                  <a:gs pos="87234">
                    <a:schemeClr val="tx1"/>
                  </a:gs>
                  <a:gs pos="39362">
                    <a:schemeClr val="tx1"/>
                  </a:gs>
                </a:gsLst>
                <a:lin ang="5400000" scaled="1"/>
              </a:gradFill>
              <a:latin typeface="Arial" panose="020B0604020202020204" pitchFamily="34" charset="0"/>
              <a:cs typeface="Arial" panose="020B0604020202020204" pitchFamily="34" charset="0"/>
            </a:endParaRPr>
          </a:p>
        </p:txBody>
      </p:sp>
      <p:sp>
        <p:nvSpPr>
          <p:cNvPr id="16" name="Shape 70">
            <a:extLst>
              <a:ext uri="{FF2B5EF4-FFF2-40B4-BE49-F238E27FC236}">
                <a16:creationId xmlns:a16="http://schemas.microsoft.com/office/drawing/2014/main" xmlns="" id="{317C6565-9DA7-4F00-A15C-269EAA707BBF}"/>
              </a:ext>
            </a:extLst>
          </p:cNvPr>
          <p:cNvSpPr txBox="1">
            <a:spLocks/>
          </p:cNvSpPr>
          <p:nvPr/>
        </p:nvSpPr>
        <p:spPr>
          <a:xfrm>
            <a:off x="1066800" y="3045077"/>
            <a:ext cx="10629846" cy="430887"/>
          </a:xfrm>
          <a:prstGeom prst="rect">
            <a:avLst/>
          </a:prstGeom>
        </p:spPr>
        <p:txBody>
          <a:bodyPr vert="horz" wrap="square"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4800"/>
              </a:spcBef>
            </a:pPr>
            <a:r>
              <a:rPr lang="en" sz="2000" spc="67" dirty="0">
                <a:gradFill>
                  <a:gsLst>
                    <a:gs pos="87234">
                      <a:schemeClr val="tx1"/>
                    </a:gs>
                    <a:gs pos="39362">
                      <a:schemeClr val="tx1"/>
                    </a:gs>
                  </a:gsLst>
                  <a:lin ang="5400000" scaled="1"/>
                </a:gradFill>
                <a:latin typeface="Arial" panose="020B0604020202020204" pitchFamily="34" charset="0"/>
                <a:cs typeface="Arial" panose="020B0604020202020204" pitchFamily="34" charset="0"/>
              </a:rPr>
              <a:t>CI/CD with applications deployed on Kubernetes</a:t>
            </a:r>
          </a:p>
        </p:txBody>
      </p:sp>
      <p:sp>
        <p:nvSpPr>
          <p:cNvPr id="17" name="Shape 70">
            <a:extLst>
              <a:ext uri="{FF2B5EF4-FFF2-40B4-BE49-F238E27FC236}">
                <a16:creationId xmlns:a16="http://schemas.microsoft.com/office/drawing/2014/main" xmlns="" id="{ECE76CCA-0F69-49CD-8A6D-876651250120}"/>
              </a:ext>
            </a:extLst>
          </p:cNvPr>
          <p:cNvSpPr txBox="1">
            <a:spLocks/>
          </p:cNvSpPr>
          <p:nvPr/>
        </p:nvSpPr>
        <p:spPr>
          <a:xfrm>
            <a:off x="1066800" y="4020427"/>
            <a:ext cx="10629846" cy="430887"/>
          </a:xfrm>
          <a:prstGeom prst="rect">
            <a:avLst/>
          </a:prstGeom>
        </p:spPr>
        <p:txBody>
          <a:bodyPr vert="horz" wrap="square"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4800"/>
              </a:spcBef>
            </a:pPr>
            <a:r>
              <a:rPr lang="en-US" sz="2000" spc="67" dirty="0">
                <a:gradFill>
                  <a:gsLst>
                    <a:gs pos="87234">
                      <a:schemeClr val="tx1"/>
                    </a:gs>
                    <a:gs pos="39362">
                      <a:schemeClr val="tx1"/>
                    </a:gs>
                  </a:gsLst>
                  <a:lin ang="5400000" scaled="1"/>
                </a:gradFill>
                <a:latin typeface="Arial" panose="020B0604020202020204" pitchFamily="34" charset="0"/>
                <a:cs typeface="Arial" panose="020B0604020202020204" pitchFamily="34" charset="0"/>
              </a:rPr>
              <a:t>AWS Identity and Access Management (IAM)</a:t>
            </a:r>
            <a:endParaRPr lang="en" sz="2000" spc="67" dirty="0">
              <a:gradFill>
                <a:gsLst>
                  <a:gs pos="87234">
                    <a:schemeClr val="tx1"/>
                  </a:gs>
                  <a:gs pos="39362">
                    <a:schemeClr val="tx1"/>
                  </a:gs>
                </a:gsLst>
                <a:lin ang="5400000" scaled="1"/>
              </a:gradFill>
              <a:latin typeface="Arial" panose="020B0604020202020204" pitchFamily="34" charset="0"/>
              <a:cs typeface="Arial" panose="020B0604020202020204" pitchFamily="34" charset="0"/>
            </a:endParaRPr>
          </a:p>
        </p:txBody>
      </p:sp>
      <p:sp>
        <p:nvSpPr>
          <p:cNvPr id="18" name="Shape 70">
            <a:extLst>
              <a:ext uri="{FF2B5EF4-FFF2-40B4-BE49-F238E27FC236}">
                <a16:creationId xmlns:a16="http://schemas.microsoft.com/office/drawing/2014/main" xmlns="" id="{981E8327-A4AA-4029-A4E3-B1C26770884E}"/>
              </a:ext>
            </a:extLst>
          </p:cNvPr>
          <p:cNvSpPr txBox="1">
            <a:spLocks/>
          </p:cNvSpPr>
          <p:nvPr/>
        </p:nvSpPr>
        <p:spPr>
          <a:xfrm>
            <a:off x="1066800" y="4995776"/>
            <a:ext cx="10629846" cy="430887"/>
          </a:xfrm>
          <a:prstGeom prst="rect">
            <a:avLst/>
          </a:prstGeom>
        </p:spPr>
        <p:txBody>
          <a:bodyPr vert="horz" wrap="square"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4800"/>
              </a:spcBef>
            </a:pPr>
            <a:r>
              <a:rPr lang="en-US" sz="2000" spc="67" dirty="0">
                <a:gradFill>
                  <a:gsLst>
                    <a:gs pos="87234">
                      <a:schemeClr val="tx1"/>
                    </a:gs>
                    <a:gs pos="39362">
                      <a:schemeClr val="tx1"/>
                    </a:gs>
                  </a:gsLst>
                  <a:lin ang="5400000" scaled="1"/>
                </a:gradFill>
                <a:latin typeface="Arial" panose="020B0604020202020204" pitchFamily="34" charset="0"/>
                <a:cs typeface="Arial" panose="020B0604020202020204" pitchFamily="34" charset="0"/>
              </a:rPr>
              <a:t>Visibility</a:t>
            </a:r>
            <a:endParaRPr lang="en" sz="2000" spc="67" dirty="0">
              <a:gradFill>
                <a:gsLst>
                  <a:gs pos="87234">
                    <a:schemeClr val="tx1"/>
                  </a:gs>
                  <a:gs pos="39362">
                    <a:schemeClr val="tx1"/>
                  </a:gs>
                </a:gsLst>
                <a:lin ang="5400000" scaled="1"/>
              </a:gradFill>
              <a:latin typeface="Arial" panose="020B0604020202020204" pitchFamily="34" charset="0"/>
              <a:cs typeface="Arial" panose="020B0604020202020204" pitchFamily="34" charset="0"/>
            </a:endParaRPr>
          </a:p>
        </p:txBody>
      </p:sp>
      <p:sp>
        <p:nvSpPr>
          <p:cNvPr id="19" name="Oval 18">
            <a:extLst>
              <a:ext uri="{FF2B5EF4-FFF2-40B4-BE49-F238E27FC236}">
                <a16:creationId xmlns:a16="http://schemas.microsoft.com/office/drawing/2014/main" xmlns="" id="{7099572F-A6D9-4A26-97EA-5F9E792A3FB2}"/>
              </a:ext>
            </a:extLst>
          </p:cNvPr>
          <p:cNvSpPr/>
          <p:nvPr/>
        </p:nvSpPr>
        <p:spPr>
          <a:xfrm>
            <a:off x="355463" y="3026943"/>
            <a:ext cx="487675" cy="487675"/>
          </a:xfrm>
          <a:prstGeom prst="ellipse">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71277">
                      <a:schemeClr val="accent2"/>
                    </a:gs>
                    <a:gs pos="45506">
                      <a:schemeClr val="accent2"/>
                    </a:gs>
                  </a:gsLst>
                  <a:lin ang="5400000" scaled="1"/>
                </a:gradFill>
                <a:latin typeface="Arial" panose="020B0604020202020204" pitchFamily="34" charset="0"/>
                <a:ea typeface="Amazon Ember Display Medium" panose="020F0603020204020204" pitchFamily="34" charset="0"/>
                <a:cs typeface="Arial" panose="020B0604020202020204" pitchFamily="34" charset="0"/>
              </a:rPr>
              <a:t>2</a:t>
            </a:r>
          </a:p>
        </p:txBody>
      </p:sp>
      <p:sp>
        <p:nvSpPr>
          <p:cNvPr id="20" name="Oval 19">
            <a:extLst>
              <a:ext uri="{FF2B5EF4-FFF2-40B4-BE49-F238E27FC236}">
                <a16:creationId xmlns:a16="http://schemas.microsoft.com/office/drawing/2014/main" xmlns="" id="{D3CF168B-9D71-4987-9DB6-AB94827C0169}"/>
              </a:ext>
            </a:extLst>
          </p:cNvPr>
          <p:cNvSpPr/>
          <p:nvPr/>
        </p:nvSpPr>
        <p:spPr>
          <a:xfrm>
            <a:off x="355463" y="4002292"/>
            <a:ext cx="487675" cy="487675"/>
          </a:xfrm>
          <a:prstGeom prst="ellipse">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71277">
                      <a:schemeClr val="accent2"/>
                    </a:gs>
                    <a:gs pos="45506">
                      <a:schemeClr val="accent2"/>
                    </a:gs>
                  </a:gsLst>
                  <a:lin ang="5400000" scaled="1"/>
                </a:gradFill>
                <a:latin typeface="Arial" panose="020B0604020202020204" pitchFamily="34" charset="0"/>
                <a:ea typeface="Amazon Ember Display Medium" panose="020F0603020204020204" pitchFamily="34" charset="0"/>
                <a:cs typeface="Arial" panose="020B0604020202020204" pitchFamily="34" charset="0"/>
              </a:rPr>
              <a:t>3</a:t>
            </a:r>
          </a:p>
        </p:txBody>
      </p:sp>
      <p:sp>
        <p:nvSpPr>
          <p:cNvPr id="21" name="Oval 20">
            <a:extLst>
              <a:ext uri="{FF2B5EF4-FFF2-40B4-BE49-F238E27FC236}">
                <a16:creationId xmlns:a16="http://schemas.microsoft.com/office/drawing/2014/main" xmlns="" id="{9214D478-F3E5-41B9-8A02-56D61F6BB449}"/>
              </a:ext>
            </a:extLst>
          </p:cNvPr>
          <p:cNvSpPr/>
          <p:nvPr/>
        </p:nvSpPr>
        <p:spPr>
          <a:xfrm>
            <a:off x="355463" y="4977641"/>
            <a:ext cx="487675" cy="487675"/>
          </a:xfrm>
          <a:prstGeom prst="ellipse">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71277">
                      <a:schemeClr val="accent2"/>
                    </a:gs>
                    <a:gs pos="45506">
                      <a:schemeClr val="accent2"/>
                    </a:gs>
                  </a:gsLst>
                  <a:lin ang="5400000" scaled="1"/>
                </a:gradFill>
                <a:latin typeface="Arial" panose="020B0604020202020204" pitchFamily="34" charset="0"/>
                <a:ea typeface="Amazon Ember Display Medium" panose="020F0603020204020204" pitchFamily="34" charset="0"/>
                <a:cs typeface="Arial" panose="020B0604020202020204" pitchFamily="34" charset="0"/>
              </a:rPr>
              <a:t>4</a:t>
            </a:r>
          </a:p>
        </p:txBody>
      </p:sp>
    </p:spTree>
    <p:extLst>
      <p:ext uri="{BB962C8B-B14F-4D97-AF65-F5344CB8AC3E}">
        <p14:creationId xmlns:p14="http://schemas.microsoft.com/office/powerpoint/2010/main" val="4199866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AWS Identity and Access Management</a:t>
            </a:r>
            <a:endParaRPr lang="en-US" dirty="0"/>
          </a:p>
        </p:txBody>
      </p:sp>
      <p:sp>
        <p:nvSpPr>
          <p:cNvPr id="3" name="Text Placeholder 2">
            <a:extLst>
              <a:ext uri="{FF2B5EF4-FFF2-40B4-BE49-F238E27FC236}">
                <a16:creationId xmlns:a16="http://schemas.microsoft.com/office/drawing/2014/main" xmlns="" id="{527BCFC1-10F5-406E-8CA5-AAE56DDE0833}"/>
              </a:ext>
            </a:extLst>
          </p:cNvPr>
          <p:cNvSpPr>
            <a:spLocks noGrp="1"/>
          </p:cNvSpPr>
          <p:nvPr>
            <p:ph type="body" sz="quarter" idx="10"/>
          </p:nvPr>
        </p:nvSpPr>
        <p:spPr/>
        <p:txBody>
          <a:bodyPr/>
          <a:lstStyle/>
          <a:p>
            <a:r>
              <a:rPr lang="en-US" dirty="0"/>
              <a:t>(IAM)</a:t>
            </a:r>
          </a:p>
        </p:txBody>
      </p:sp>
      <p:pic>
        <p:nvPicPr>
          <p:cNvPr id="5" name="Picture 4"/>
          <p:cNvPicPr>
            <a:picLocks noChangeAspect="1"/>
          </p:cNvPicPr>
          <p:nvPr/>
        </p:nvPicPr>
        <p:blipFill>
          <a:blip r:embed="rId3"/>
          <a:stretch>
            <a:fillRect/>
          </a:stretch>
        </p:blipFill>
        <p:spPr>
          <a:xfrm>
            <a:off x="7405487" y="3010910"/>
            <a:ext cx="3813964" cy="1480789"/>
          </a:xfrm>
          <a:prstGeom prst="rect">
            <a:avLst/>
          </a:prstGeom>
          <a:ln>
            <a:solidFill>
              <a:schemeClr val="tx1"/>
            </a:solidFill>
          </a:ln>
        </p:spPr>
      </p:pic>
      <p:pic>
        <p:nvPicPr>
          <p:cNvPr id="6" name="Picture 5"/>
          <p:cNvPicPr>
            <a:picLocks noChangeAspect="1"/>
          </p:cNvPicPr>
          <p:nvPr/>
        </p:nvPicPr>
        <p:blipFill>
          <a:blip r:embed="rId4"/>
          <a:stretch>
            <a:fillRect/>
          </a:stretch>
        </p:blipFill>
        <p:spPr>
          <a:xfrm>
            <a:off x="3747926" y="3010910"/>
            <a:ext cx="3506529" cy="1938427"/>
          </a:xfrm>
          <a:prstGeom prst="rect">
            <a:avLst/>
          </a:prstGeom>
          <a:ln>
            <a:solidFill>
              <a:schemeClr val="tx1"/>
            </a:solidFill>
          </a:ln>
        </p:spPr>
      </p:pic>
      <p:sp>
        <p:nvSpPr>
          <p:cNvPr id="9" name="Shape 159">
            <a:extLst>
              <a:ext uri="{FF2B5EF4-FFF2-40B4-BE49-F238E27FC236}">
                <a16:creationId xmlns:a16="http://schemas.microsoft.com/office/drawing/2014/main" xmlns="" id="{A7E33B3B-39A8-42CB-A929-E180A5F209A7}"/>
              </a:ext>
            </a:extLst>
          </p:cNvPr>
          <p:cNvSpPr txBox="1">
            <a:spLocks/>
          </p:cNvSpPr>
          <p:nvPr/>
        </p:nvSpPr>
        <p:spPr>
          <a:xfrm>
            <a:off x="583693" y="2047566"/>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IAM enables secure access to AWS services and resources</a:t>
            </a:r>
          </a:p>
        </p:txBody>
      </p:sp>
      <p:cxnSp>
        <p:nvCxnSpPr>
          <p:cNvPr id="10" name="Straight Connector 9">
            <a:extLst>
              <a:ext uri="{FF2B5EF4-FFF2-40B4-BE49-F238E27FC236}">
                <a16:creationId xmlns:a16="http://schemas.microsoft.com/office/drawing/2014/main" xmlns="" id="{67FB1197-F20C-454A-A7BA-CD118211D8B6}"/>
              </a:ext>
            </a:extLst>
          </p:cNvPr>
          <p:cNvCxnSpPr>
            <a:cxnSpLocks/>
          </p:cNvCxnSpPr>
          <p:nvPr/>
        </p:nvCxnSpPr>
        <p:spPr>
          <a:xfrm>
            <a:off x="583693" y="2597696"/>
            <a:ext cx="109728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xmlns="" id="{3C7AE1C9-4594-4AFB-B541-D997F971AFC8}"/>
              </a:ext>
            </a:extLst>
          </p:cNvPr>
          <p:cNvCxnSpPr>
            <a:cxnSpLocks/>
          </p:cNvCxnSpPr>
          <p:nvPr/>
        </p:nvCxnSpPr>
        <p:spPr>
          <a:xfrm>
            <a:off x="583693" y="5362550"/>
            <a:ext cx="109728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12" name="Shape 159">
            <a:extLst>
              <a:ext uri="{FF2B5EF4-FFF2-40B4-BE49-F238E27FC236}">
                <a16:creationId xmlns:a16="http://schemas.microsoft.com/office/drawing/2014/main" xmlns="" id="{B1D71E04-88C2-463E-B127-034AE4954883}"/>
              </a:ext>
            </a:extLst>
          </p:cNvPr>
          <p:cNvSpPr txBox="1">
            <a:spLocks/>
          </p:cNvSpPr>
          <p:nvPr/>
        </p:nvSpPr>
        <p:spPr>
          <a:xfrm>
            <a:off x="583693" y="5508577"/>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Granular controls for </a:t>
            </a:r>
            <a:r>
              <a:rPr lang="en-US" sz="2000" spc="67" dirty="0" err="1">
                <a:gradFill>
                  <a:gsLst>
                    <a:gs pos="89362">
                      <a:schemeClr val="tx1"/>
                    </a:gs>
                    <a:gs pos="70787">
                      <a:schemeClr val="tx1"/>
                    </a:gs>
                  </a:gsLst>
                  <a:lin ang="5400000" scaled="1"/>
                </a:gradFill>
                <a:latin typeface="Arial" panose="020B0604020202020204" pitchFamily="34" charset="0"/>
                <a:cs typeface="Arial" panose="020B0604020202020204" pitchFamily="34" charset="0"/>
              </a:rPr>
              <a:t>Kubectl</a:t>
            </a:r>
            <a:r>
              <a:rPr lang="en-US"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 and Pods</a:t>
            </a:r>
          </a:p>
        </p:txBody>
      </p:sp>
      <p:sp>
        <p:nvSpPr>
          <p:cNvPr id="13" name="Shape 159">
            <a:extLst>
              <a:ext uri="{FF2B5EF4-FFF2-40B4-BE49-F238E27FC236}">
                <a16:creationId xmlns:a16="http://schemas.microsoft.com/office/drawing/2014/main" xmlns="" id="{7EED3605-80AC-4F71-894F-E85794EAE117}"/>
              </a:ext>
            </a:extLst>
          </p:cNvPr>
          <p:cNvSpPr txBox="1">
            <a:spLocks/>
          </p:cNvSpPr>
          <p:nvPr/>
        </p:nvSpPr>
        <p:spPr>
          <a:xfrm>
            <a:off x="583693" y="3687643"/>
            <a:ext cx="3182140" cy="738664"/>
          </a:xfrm>
          <a:prstGeom prst="rect">
            <a:avLst/>
          </a:prstGeom>
        </p:spPr>
        <p:txBody>
          <a:bodyPr vert="horz" wrap="square"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Two IAM roles created for K8s cluster</a:t>
            </a:r>
          </a:p>
        </p:txBody>
      </p:sp>
    </p:spTree>
    <p:extLst>
      <p:ext uri="{BB962C8B-B14F-4D97-AF65-F5344CB8AC3E}">
        <p14:creationId xmlns:p14="http://schemas.microsoft.com/office/powerpoint/2010/main" val="1167012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6">
            <a:extLst>
              <a:ext uri="{FF2B5EF4-FFF2-40B4-BE49-F238E27FC236}">
                <a16:creationId xmlns:a16="http://schemas.microsoft.com/office/drawing/2014/main" xmlns="" id="{91D7D896-36B5-4091-8258-7A19CD2524BA}"/>
              </a:ext>
            </a:extLst>
          </p:cNvPr>
          <p:cNvSpPr txBox="1"/>
          <p:nvPr/>
        </p:nvSpPr>
        <p:spPr>
          <a:xfrm>
            <a:off x="2202815" y="4547035"/>
            <a:ext cx="3006851" cy="395045"/>
          </a:xfrm>
          <a:prstGeom prst="rect">
            <a:avLst/>
          </a:prstGeom>
          <a:noFill/>
        </p:spPr>
        <p:txBody>
          <a:bodyPr wrap="square" tIns="121920" rtlCol="0">
            <a:spAutoFit/>
          </a:bodyPr>
          <a:lstStyle>
            <a:defPPr>
              <a:defRPr lang="en-US"/>
            </a:defPPr>
            <a:lvl1pPr algn="ctr" defTabSz="685800">
              <a:defRPr sz="1100">
                <a:latin typeface="Amazon Ember" panose="020B0603020204020204" pitchFamily="34" charset="0"/>
                <a:ea typeface="Amazon Ember" panose="020B0603020204020204" pitchFamily="34" charset="0"/>
                <a:cs typeface="Amazon Ember" panose="020B0603020204020204" pitchFamily="34" charset="0"/>
              </a:defRPr>
            </a:lvl1pPr>
          </a:lstStyle>
          <a:p>
            <a:pPr defTabSz="914377"/>
            <a:r>
              <a:rPr lang="en-US" sz="1400" dirty="0">
                <a:gradFill>
                  <a:gsLst>
                    <a:gs pos="67021">
                      <a:schemeClr val="tx1"/>
                    </a:gs>
                    <a:gs pos="51000">
                      <a:schemeClr val="tx1"/>
                    </a:gs>
                  </a:gsLst>
                  <a:lin ang="5400000" scaled="1"/>
                </a:gradFill>
                <a:latin typeface="Arial" panose="020B0604020202020204" pitchFamily="34" charset="0"/>
                <a:cs typeface="Arial" panose="020B0604020202020204" pitchFamily="34" charset="0"/>
              </a:rPr>
              <a:t>K8s action allowed/denied</a:t>
            </a:r>
          </a:p>
        </p:txBody>
      </p:sp>
      <p:sp>
        <p:nvSpPr>
          <p:cNvPr id="2" name="Title 1"/>
          <p:cNvSpPr>
            <a:spLocks noGrp="1"/>
          </p:cNvSpPr>
          <p:nvPr>
            <p:ph type="title"/>
          </p:nvPr>
        </p:nvSpPr>
        <p:spPr/>
        <p:txBody>
          <a:bodyPr/>
          <a:lstStyle/>
          <a:p>
            <a:r>
              <a:rPr lang="en-US"/>
              <a:t>IAM role for Kubectl</a:t>
            </a:r>
            <a:endParaRPr lang="en-US" dirty="0"/>
          </a:p>
        </p:txBody>
      </p:sp>
      <p:grpSp>
        <p:nvGrpSpPr>
          <p:cNvPr id="48" name="Group 47">
            <a:extLst>
              <a:ext uri="{FF2B5EF4-FFF2-40B4-BE49-F238E27FC236}">
                <a16:creationId xmlns:a16="http://schemas.microsoft.com/office/drawing/2014/main" xmlns="" id="{73CC57DD-8B33-4666-8E92-4FC0CF0146C9}"/>
              </a:ext>
            </a:extLst>
          </p:cNvPr>
          <p:cNvGrpSpPr/>
          <p:nvPr/>
        </p:nvGrpSpPr>
        <p:grpSpPr>
          <a:xfrm>
            <a:off x="5380482" y="3198759"/>
            <a:ext cx="1431039" cy="1383883"/>
            <a:chOff x="3485826" y="819150"/>
            <a:chExt cx="2172348" cy="2100763"/>
          </a:xfrm>
        </p:grpSpPr>
        <p:sp>
          <p:nvSpPr>
            <p:cNvPr id="49" name="Freeform 6">
              <a:extLst>
                <a:ext uri="{FF2B5EF4-FFF2-40B4-BE49-F238E27FC236}">
                  <a16:creationId xmlns:a16="http://schemas.microsoft.com/office/drawing/2014/main" xmlns="" id="{60079F13-1F65-4C89-A9BA-A63159E8361F}"/>
                </a:ext>
              </a:extLst>
            </p:cNvPr>
            <p:cNvSpPr>
              <a:spLocks/>
            </p:cNvSpPr>
            <p:nvPr/>
          </p:nvSpPr>
          <p:spPr bwMode="auto">
            <a:xfrm>
              <a:off x="3485826" y="819150"/>
              <a:ext cx="2172348" cy="2100763"/>
            </a:xfrm>
            <a:custGeom>
              <a:avLst/>
              <a:gdLst>
                <a:gd name="T0" fmla="*/ 2852 w 2862"/>
                <a:gd name="T1" fmla="*/ 1712 h 2769"/>
                <a:gd name="T2" fmla="*/ 2597 w 2862"/>
                <a:gd name="T3" fmla="*/ 604 h 2769"/>
                <a:gd name="T4" fmla="*/ 2522 w 2862"/>
                <a:gd name="T5" fmla="*/ 511 h 2769"/>
                <a:gd name="T6" fmla="*/ 1490 w 2862"/>
                <a:gd name="T7" fmla="*/ 18 h 2769"/>
                <a:gd name="T8" fmla="*/ 1371 w 2862"/>
                <a:gd name="T9" fmla="*/ 18 h 2769"/>
                <a:gd name="T10" fmla="*/ 339 w 2862"/>
                <a:gd name="T11" fmla="*/ 511 h 2769"/>
                <a:gd name="T12" fmla="*/ 264 w 2862"/>
                <a:gd name="T13" fmla="*/ 604 h 2769"/>
                <a:gd name="T14" fmla="*/ 10 w 2862"/>
                <a:gd name="T15" fmla="*/ 1712 h 2769"/>
                <a:gd name="T16" fmla="*/ 37 w 2862"/>
                <a:gd name="T17" fmla="*/ 1829 h 2769"/>
                <a:gd name="T18" fmla="*/ 751 w 2862"/>
                <a:gd name="T19" fmla="*/ 2717 h 2769"/>
                <a:gd name="T20" fmla="*/ 858 w 2862"/>
                <a:gd name="T21" fmla="*/ 2769 h 2769"/>
                <a:gd name="T22" fmla="*/ 2004 w 2862"/>
                <a:gd name="T23" fmla="*/ 2769 h 2769"/>
                <a:gd name="T24" fmla="*/ 2111 w 2862"/>
                <a:gd name="T25" fmla="*/ 2717 h 2769"/>
                <a:gd name="T26" fmla="*/ 2825 w 2862"/>
                <a:gd name="T27" fmla="*/ 1829 h 2769"/>
                <a:gd name="T28" fmla="*/ 2852 w 2862"/>
                <a:gd name="T29" fmla="*/ 1712 h 2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62" h="2769">
                  <a:moveTo>
                    <a:pt x="2852" y="1712"/>
                  </a:moveTo>
                  <a:cubicBezTo>
                    <a:pt x="2597" y="604"/>
                    <a:pt x="2597" y="604"/>
                    <a:pt x="2597" y="604"/>
                  </a:cubicBezTo>
                  <a:cubicBezTo>
                    <a:pt x="2588" y="563"/>
                    <a:pt x="2560" y="529"/>
                    <a:pt x="2522" y="511"/>
                  </a:cubicBezTo>
                  <a:cubicBezTo>
                    <a:pt x="1490" y="18"/>
                    <a:pt x="1490" y="18"/>
                    <a:pt x="1490" y="18"/>
                  </a:cubicBezTo>
                  <a:cubicBezTo>
                    <a:pt x="1452" y="0"/>
                    <a:pt x="1409" y="0"/>
                    <a:pt x="1371" y="18"/>
                  </a:cubicBezTo>
                  <a:cubicBezTo>
                    <a:pt x="339" y="511"/>
                    <a:pt x="339" y="511"/>
                    <a:pt x="339" y="511"/>
                  </a:cubicBezTo>
                  <a:cubicBezTo>
                    <a:pt x="302" y="529"/>
                    <a:pt x="274" y="564"/>
                    <a:pt x="264" y="604"/>
                  </a:cubicBezTo>
                  <a:cubicBezTo>
                    <a:pt x="10" y="1712"/>
                    <a:pt x="10" y="1712"/>
                    <a:pt x="10" y="1712"/>
                  </a:cubicBezTo>
                  <a:cubicBezTo>
                    <a:pt x="0" y="1753"/>
                    <a:pt x="10" y="1796"/>
                    <a:pt x="37" y="1829"/>
                  </a:cubicBezTo>
                  <a:cubicBezTo>
                    <a:pt x="751" y="2717"/>
                    <a:pt x="751" y="2717"/>
                    <a:pt x="751" y="2717"/>
                  </a:cubicBezTo>
                  <a:cubicBezTo>
                    <a:pt x="777" y="2750"/>
                    <a:pt x="817" y="2769"/>
                    <a:pt x="858" y="2769"/>
                  </a:cubicBezTo>
                  <a:cubicBezTo>
                    <a:pt x="2004" y="2769"/>
                    <a:pt x="2004" y="2769"/>
                    <a:pt x="2004" y="2769"/>
                  </a:cubicBezTo>
                  <a:cubicBezTo>
                    <a:pt x="2046" y="2769"/>
                    <a:pt x="2085" y="2750"/>
                    <a:pt x="2111" y="2717"/>
                  </a:cubicBezTo>
                  <a:cubicBezTo>
                    <a:pt x="2825" y="1829"/>
                    <a:pt x="2825" y="1829"/>
                    <a:pt x="2825" y="1829"/>
                  </a:cubicBezTo>
                  <a:cubicBezTo>
                    <a:pt x="2852" y="1796"/>
                    <a:pt x="2862" y="1753"/>
                    <a:pt x="2852" y="17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panose="020B0604020202020204" pitchFamily="34" charset="0"/>
                <a:cs typeface="Arial" panose="020B0604020202020204" pitchFamily="34" charset="0"/>
              </a:endParaRPr>
            </a:p>
          </p:txBody>
        </p:sp>
        <p:sp>
          <p:nvSpPr>
            <p:cNvPr id="50" name="Freeform 7">
              <a:extLst>
                <a:ext uri="{FF2B5EF4-FFF2-40B4-BE49-F238E27FC236}">
                  <a16:creationId xmlns:a16="http://schemas.microsoft.com/office/drawing/2014/main" xmlns="" id="{0C3B2D6A-FC60-4E16-AB47-8451EA973667}"/>
                </a:ext>
              </a:extLst>
            </p:cNvPr>
            <p:cNvSpPr>
              <a:spLocks noEditPoints="1"/>
            </p:cNvSpPr>
            <p:nvPr/>
          </p:nvSpPr>
          <p:spPr bwMode="auto">
            <a:xfrm>
              <a:off x="3559319" y="891689"/>
              <a:ext cx="2027270" cy="1957595"/>
            </a:xfrm>
            <a:custGeom>
              <a:avLst/>
              <a:gdLst>
                <a:gd name="T0" fmla="*/ 1244 w 2672"/>
                <a:gd name="T1" fmla="*/ 1044 h 2580"/>
                <a:gd name="T2" fmla="*/ 1161 w 2672"/>
                <a:gd name="T3" fmla="*/ 1084 h 2580"/>
                <a:gd name="T4" fmla="*/ 1078 w 2672"/>
                <a:gd name="T5" fmla="*/ 1494 h 2580"/>
                <a:gd name="T6" fmla="*/ 1067 w 2672"/>
                <a:gd name="T7" fmla="*/ 1495 h 2580"/>
                <a:gd name="T8" fmla="*/ 1124 w 2672"/>
                <a:gd name="T9" fmla="*/ 1566 h 2580"/>
                <a:gd name="T10" fmla="*/ 1357 w 2672"/>
                <a:gd name="T11" fmla="*/ 1623 h 2580"/>
                <a:gd name="T12" fmla="*/ 1290 w 2672"/>
                <a:gd name="T13" fmla="*/ 1645 h 2580"/>
                <a:gd name="T14" fmla="*/ 1471 w 2672"/>
                <a:gd name="T15" fmla="*/ 1930 h 2580"/>
                <a:gd name="T16" fmla="*/ 1622 w 2672"/>
                <a:gd name="T17" fmla="*/ 1226 h 2580"/>
                <a:gd name="T18" fmla="*/ 1642 w 2672"/>
                <a:gd name="T19" fmla="*/ 1315 h 2580"/>
                <a:gd name="T20" fmla="*/ 1941 w 2672"/>
                <a:gd name="T21" fmla="*/ 1343 h 2580"/>
                <a:gd name="T22" fmla="*/ 1437 w 2672"/>
                <a:gd name="T23" fmla="*/ 1074 h 2580"/>
                <a:gd name="T24" fmla="*/ 1509 w 2672"/>
                <a:gd name="T25" fmla="*/ 1083 h 2580"/>
                <a:gd name="T26" fmla="*/ 1601 w 2672"/>
                <a:gd name="T27" fmla="*/ 1494 h 2580"/>
                <a:gd name="T28" fmla="*/ 1570 w 2672"/>
                <a:gd name="T29" fmla="*/ 1498 h 2580"/>
                <a:gd name="T30" fmla="*/ 1545 w 2672"/>
                <a:gd name="T31" fmla="*/ 1565 h 2580"/>
                <a:gd name="T32" fmla="*/ 1335 w 2672"/>
                <a:gd name="T33" fmla="*/ 1447 h 2580"/>
                <a:gd name="T34" fmla="*/ 1230 w 2672"/>
                <a:gd name="T35" fmla="*/ 1316 h 2580"/>
                <a:gd name="T36" fmla="*/ 1064 w 2672"/>
                <a:gd name="T37" fmla="*/ 1267 h 2580"/>
                <a:gd name="T38" fmla="*/ 818 w 2672"/>
                <a:gd name="T39" fmla="*/ 1022 h 2580"/>
                <a:gd name="T40" fmla="*/ 2625 w 2672"/>
                <a:gd name="T41" fmla="*/ 1719 h 2580"/>
                <a:gd name="T42" fmla="*/ 44 w 2672"/>
                <a:gd name="T43" fmla="*/ 1719 h 2580"/>
                <a:gd name="T44" fmla="*/ 1258 w 2672"/>
                <a:gd name="T45" fmla="*/ 18 h 2580"/>
                <a:gd name="T46" fmla="*/ 2336 w 2672"/>
                <a:gd name="T47" fmla="*/ 460 h 2580"/>
                <a:gd name="T48" fmla="*/ 2219 w 2672"/>
                <a:gd name="T49" fmla="*/ 1593 h 2580"/>
                <a:gd name="T50" fmla="*/ 2289 w 2672"/>
                <a:gd name="T51" fmla="*/ 1617 h 2580"/>
                <a:gd name="T52" fmla="*/ 2315 w 2672"/>
                <a:gd name="T53" fmla="*/ 1502 h 2580"/>
                <a:gd name="T54" fmla="*/ 2112 w 2672"/>
                <a:gd name="T55" fmla="*/ 1451 h 2580"/>
                <a:gd name="T56" fmla="*/ 1987 w 2672"/>
                <a:gd name="T57" fmla="*/ 900 h 2580"/>
                <a:gd name="T58" fmla="*/ 2134 w 2672"/>
                <a:gd name="T59" fmla="*/ 777 h 2580"/>
                <a:gd name="T60" fmla="*/ 2073 w 2672"/>
                <a:gd name="T61" fmla="*/ 675 h 2580"/>
                <a:gd name="T62" fmla="*/ 1921 w 2672"/>
                <a:gd name="T63" fmla="*/ 802 h 2580"/>
                <a:gd name="T64" fmla="*/ 1398 w 2672"/>
                <a:gd name="T65" fmla="*/ 557 h 2580"/>
                <a:gd name="T66" fmla="*/ 1386 w 2672"/>
                <a:gd name="T67" fmla="*/ 421 h 2580"/>
                <a:gd name="T68" fmla="*/ 1335 w 2672"/>
                <a:gd name="T69" fmla="*/ 284 h 2580"/>
                <a:gd name="T70" fmla="*/ 1276 w 2672"/>
                <a:gd name="T71" fmla="*/ 362 h 2580"/>
                <a:gd name="T72" fmla="*/ 1272 w 2672"/>
                <a:gd name="T73" fmla="*/ 557 h 2580"/>
                <a:gd name="T74" fmla="*/ 762 w 2672"/>
                <a:gd name="T75" fmla="*/ 802 h 2580"/>
                <a:gd name="T76" fmla="*/ 648 w 2672"/>
                <a:gd name="T77" fmla="*/ 727 h 2580"/>
                <a:gd name="T78" fmla="*/ 553 w 2672"/>
                <a:gd name="T79" fmla="*/ 660 h 2580"/>
                <a:gd name="T80" fmla="*/ 524 w 2672"/>
                <a:gd name="T81" fmla="*/ 769 h 2580"/>
                <a:gd name="T82" fmla="*/ 683 w 2672"/>
                <a:gd name="T83" fmla="*/ 901 h 2580"/>
                <a:gd name="T84" fmla="*/ 558 w 2672"/>
                <a:gd name="T85" fmla="*/ 1452 h 2580"/>
                <a:gd name="T86" fmla="*/ 356 w 2672"/>
                <a:gd name="T87" fmla="*/ 1503 h 2580"/>
                <a:gd name="T88" fmla="*/ 305 w 2672"/>
                <a:gd name="T89" fmla="*/ 1575 h 2580"/>
                <a:gd name="T90" fmla="*/ 382 w 2672"/>
                <a:gd name="T91" fmla="*/ 1618 h 2580"/>
                <a:gd name="T92" fmla="*/ 553 w 2672"/>
                <a:gd name="T93" fmla="*/ 1564 h 2580"/>
                <a:gd name="T94" fmla="*/ 949 w 2672"/>
                <a:gd name="T95" fmla="*/ 1993 h 2580"/>
                <a:gd name="T96" fmla="*/ 891 w 2672"/>
                <a:gd name="T97" fmla="*/ 2146 h 2580"/>
                <a:gd name="T98" fmla="*/ 900 w 2672"/>
                <a:gd name="T99" fmla="*/ 2298 h 2580"/>
                <a:gd name="T100" fmla="*/ 966 w 2672"/>
                <a:gd name="T101" fmla="*/ 2244 h 2580"/>
                <a:gd name="T102" fmla="*/ 1066 w 2672"/>
                <a:gd name="T103" fmla="*/ 2050 h 2580"/>
                <a:gd name="T104" fmla="*/ 1618 w 2672"/>
                <a:gd name="T105" fmla="*/ 2073 h 2580"/>
                <a:gd name="T106" fmla="*/ 1712 w 2672"/>
                <a:gd name="T107" fmla="*/ 2258 h 2580"/>
                <a:gd name="T108" fmla="*/ 1811 w 2672"/>
                <a:gd name="T109" fmla="*/ 2192 h 2580"/>
                <a:gd name="T110" fmla="*/ 1732 w 2672"/>
                <a:gd name="T111" fmla="*/ 2018 h 2580"/>
                <a:gd name="T112" fmla="*/ 2084 w 2672"/>
                <a:gd name="T113" fmla="*/ 1575 h 2580"/>
                <a:gd name="T114" fmla="*/ 2219 w 2672"/>
                <a:gd name="T115" fmla="*/ 1593 h 2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72" h="2580">
                  <a:moveTo>
                    <a:pt x="1161" y="1084"/>
                  </a:moveTo>
                  <a:cubicBezTo>
                    <a:pt x="910" y="906"/>
                    <a:pt x="910" y="906"/>
                    <a:pt x="910" y="906"/>
                  </a:cubicBezTo>
                  <a:cubicBezTo>
                    <a:pt x="987" y="831"/>
                    <a:pt x="1086" y="775"/>
                    <a:pt x="1199" y="749"/>
                  </a:cubicBezTo>
                  <a:cubicBezTo>
                    <a:pt x="1220" y="744"/>
                    <a:pt x="1241" y="741"/>
                    <a:pt x="1261" y="738"/>
                  </a:cubicBezTo>
                  <a:cubicBezTo>
                    <a:pt x="1244" y="1044"/>
                    <a:pt x="1244" y="1044"/>
                    <a:pt x="1244" y="1044"/>
                  </a:cubicBezTo>
                  <a:cubicBezTo>
                    <a:pt x="1243" y="1045"/>
                    <a:pt x="1243" y="1045"/>
                    <a:pt x="1243" y="1045"/>
                  </a:cubicBezTo>
                  <a:cubicBezTo>
                    <a:pt x="1242" y="1045"/>
                    <a:pt x="1242" y="1045"/>
                    <a:pt x="1242" y="1045"/>
                  </a:cubicBezTo>
                  <a:cubicBezTo>
                    <a:pt x="1242" y="1045"/>
                    <a:pt x="1242" y="1045"/>
                    <a:pt x="1242" y="1045"/>
                  </a:cubicBezTo>
                  <a:cubicBezTo>
                    <a:pt x="1241" y="1072"/>
                    <a:pt x="1219" y="1094"/>
                    <a:pt x="1191" y="1094"/>
                  </a:cubicBezTo>
                  <a:cubicBezTo>
                    <a:pt x="1180" y="1094"/>
                    <a:pt x="1170" y="1090"/>
                    <a:pt x="1161" y="1084"/>
                  </a:cubicBezTo>
                  <a:cubicBezTo>
                    <a:pt x="1161" y="1084"/>
                    <a:pt x="1161" y="1084"/>
                    <a:pt x="1161" y="1084"/>
                  </a:cubicBezTo>
                  <a:close/>
                  <a:moveTo>
                    <a:pt x="1128" y="1546"/>
                  </a:moveTo>
                  <a:cubicBezTo>
                    <a:pt x="1128" y="1542"/>
                    <a:pt x="1128" y="1538"/>
                    <a:pt x="1127" y="1534"/>
                  </a:cubicBezTo>
                  <a:cubicBezTo>
                    <a:pt x="1122" y="1511"/>
                    <a:pt x="1101" y="1495"/>
                    <a:pt x="1078" y="1495"/>
                  </a:cubicBezTo>
                  <a:cubicBezTo>
                    <a:pt x="1078" y="1494"/>
                    <a:pt x="1078" y="1494"/>
                    <a:pt x="1078" y="1494"/>
                  </a:cubicBezTo>
                  <a:cubicBezTo>
                    <a:pt x="1078" y="1495"/>
                    <a:pt x="1078" y="1495"/>
                    <a:pt x="1078" y="1495"/>
                  </a:cubicBezTo>
                  <a:cubicBezTo>
                    <a:pt x="1077" y="1495"/>
                    <a:pt x="1077" y="1495"/>
                    <a:pt x="1077" y="1495"/>
                  </a:cubicBezTo>
                  <a:cubicBezTo>
                    <a:pt x="1074" y="1495"/>
                    <a:pt x="1071" y="1495"/>
                    <a:pt x="1068" y="1495"/>
                  </a:cubicBezTo>
                  <a:cubicBezTo>
                    <a:pt x="1068" y="1495"/>
                    <a:pt x="1068" y="1495"/>
                    <a:pt x="1068" y="1495"/>
                  </a:cubicBezTo>
                  <a:cubicBezTo>
                    <a:pt x="1067" y="1495"/>
                    <a:pt x="1067" y="1495"/>
                    <a:pt x="1067" y="1495"/>
                  </a:cubicBezTo>
                  <a:cubicBezTo>
                    <a:pt x="1067" y="1495"/>
                    <a:pt x="1067" y="1495"/>
                    <a:pt x="1067" y="1495"/>
                  </a:cubicBezTo>
                  <a:cubicBezTo>
                    <a:pt x="766" y="1546"/>
                    <a:pt x="766" y="1546"/>
                    <a:pt x="766" y="1546"/>
                  </a:cubicBezTo>
                  <a:cubicBezTo>
                    <a:pt x="812" y="1674"/>
                    <a:pt x="899" y="1779"/>
                    <a:pt x="1008" y="1849"/>
                  </a:cubicBezTo>
                  <a:cubicBezTo>
                    <a:pt x="1125" y="1567"/>
                    <a:pt x="1125" y="1567"/>
                    <a:pt x="1125" y="1567"/>
                  </a:cubicBezTo>
                  <a:cubicBezTo>
                    <a:pt x="1124" y="1566"/>
                    <a:pt x="1124" y="1566"/>
                    <a:pt x="1124" y="1566"/>
                  </a:cubicBezTo>
                  <a:cubicBezTo>
                    <a:pt x="1124" y="1566"/>
                    <a:pt x="1124" y="1566"/>
                    <a:pt x="1124" y="1566"/>
                  </a:cubicBezTo>
                  <a:cubicBezTo>
                    <a:pt x="1127" y="1559"/>
                    <a:pt x="1128" y="1553"/>
                    <a:pt x="1128" y="1546"/>
                  </a:cubicBezTo>
                  <a:close/>
                  <a:moveTo>
                    <a:pt x="1380" y="1646"/>
                  </a:moveTo>
                  <a:cubicBezTo>
                    <a:pt x="1380" y="1645"/>
                    <a:pt x="1380" y="1645"/>
                    <a:pt x="1380" y="1645"/>
                  </a:cubicBezTo>
                  <a:cubicBezTo>
                    <a:pt x="1375" y="1636"/>
                    <a:pt x="1367" y="1628"/>
                    <a:pt x="1357" y="1623"/>
                  </a:cubicBezTo>
                  <a:cubicBezTo>
                    <a:pt x="1350" y="1620"/>
                    <a:pt x="1342" y="1618"/>
                    <a:pt x="1335" y="1618"/>
                  </a:cubicBezTo>
                  <a:cubicBezTo>
                    <a:pt x="1334" y="1618"/>
                    <a:pt x="1334" y="1618"/>
                    <a:pt x="1333" y="1618"/>
                  </a:cubicBezTo>
                  <a:cubicBezTo>
                    <a:pt x="1333" y="1618"/>
                    <a:pt x="1333" y="1618"/>
                    <a:pt x="1333" y="1618"/>
                  </a:cubicBezTo>
                  <a:cubicBezTo>
                    <a:pt x="1333" y="1618"/>
                    <a:pt x="1333" y="1618"/>
                    <a:pt x="1333" y="1618"/>
                  </a:cubicBezTo>
                  <a:cubicBezTo>
                    <a:pt x="1315" y="1619"/>
                    <a:pt x="1299" y="1629"/>
                    <a:pt x="1290" y="1645"/>
                  </a:cubicBezTo>
                  <a:cubicBezTo>
                    <a:pt x="1290" y="1646"/>
                    <a:pt x="1290" y="1646"/>
                    <a:pt x="1290" y="1646"/>
                  </a:cubicBezTo>
                  <a:cubicBezTo>
                    <a:pt x="1289" y="1646"/>
                    <a:pt x="1289" y="1646"/>
                    <a:pt x="1289" y="1646"/>
                  </a:cubicBezTo>
                  <a:cubicBezTo>
                    <a:pt x="1141" y="1913"/>
                    <a:pt x="1141" y="1913"/>
                    <a:pt x="1141" y="1913"/>
                  </a:cubicBezTo>
                  <a:cubicBezTo>
                    <a:pt x="1203" y="1934"/>
                    <a:pt x="1268" y="1945"/>
                    <a:pt x="1335" y="1945"/>
                  </a:cubicBezTo>
                  <a:cubicBezTo>
                    <a:pt x="1380" y="1945"/>
                    <a:pt x="1425" y="1940"/>
                    <a:pt x="1471" y="1930"/>
                  </a:cubicBezTo>
                  <a:cubicBezTo>
                    <a:pt x="1491" y="1926"/>
                    <a:pt x="1510" y="1920"/>
                    <a:pt x="1529" y="1914"/>
                  </a:cubicBezTo>
                  <a:cubicBezTo>
                    <a:pt x="1381" y="1646"/>
                    <a:pt x="1381" y="1646"/>
                    <a:pt x="1381" y="1646"/>
                  </a:cubicBezTo>
                  <a:lnTo>
                    <a:pt x="1380" y="1646"/>
                  </a:lnTo>
                  <a:close/>
                  <a:moveTo>
                    <a:pt x="1850" y="1022"/>
                  </a:moveTo>
                  <a:cubicBezTo>
                    <a:pt x="1622" y="1226"/>
                    <a:pt x="1622" y="1226"/>
                    <a:pt x="1622" y="1226"/>
                  </a:cubicBezTo>
                  <a:cubicBezTo>
                    <a:pt x="1623" y="1227"/>
                    <a:pt x="1623" y="1227"/>
                    <a:pt x="1623" y="1227"/>
                  </a:cubicBezTo>
                  <a:cubicBezTo>
                    <a:pt x="1622" y="1227"/>
                    <a:pt x="1622" y="1227"/>
                    <a:pt x="1622" y="1227"/>
                  </a:cubicBezTo>
                  <a:cubicBezTo>
                    <a:pt x="1614" y="1234"/>
                    <a:pt x="1609" y="1243"/>
                    <a:pt x="1606" y="1254"/>
                  </a:cubicBezTo>
                  <a:cubicBezTo>
                    <a:pt x="1605" y="1258"/>
                    <a:pt x="1605" y="1262"/>
                    <a:pt x="1605" y="1265"/>
                  </a:cubicBezTo>
                  <a:cubicBezTo>
                    <a:pt x="1605" y="1288"/>
                    <a:pt x="1620" y="1308"/>
                    <a:pt x="1642" y="1315"/>
                  </a:cubicBezTo>
                  <a:cubicBezTo>
                    <a:pt x="1643" y="1315"/>
                    <a:pt x="1643" y="1315"/>
                    <a:pt x="1643" y="1315"/>
                  </a:cubicBezTo>
                  <a:cubicBezTo>
                    <a:pt x="1643" y="1315"/>
                    <a:pt x="1643" y="1315"/>
                    <a:pt x="1643" y="1315"/>
                  </a:cubicBezTo>
                  <a:cubicBezTo>
                    <a:pt x="1643" y="1316"/>
                    <a:pt x="1643" y="1316"/>
                    <a:pt x="1643" y="1316"/>
                  </a:cubicBezTo>
                  <a:cubicBezTo>
                    <a:pt x="1938" y="1401"/>
                    <a:pt x="1938" y="1401"/>
                    <a:pt x="1938" y="1401"/>
                  </a:cubicBezTo>
                  <a:cubicBezTo>
                    <a:pt x="1940" y="1382"/>
                    <a:pt x="1941" y="1362"/>
                    <a:pt x="1941" y="1343"/>
                  </a:cubicBezTo>
                  <a:cubicBezTo>
                    <a:pt x="1941" y="1297"/>
                    <a:pt x="1936" y="1252"/>
                    <a:pt x="1925" y="1206"/>
                  </a:cubicBezTo>
                  <a:cubicBezTo>
                    <a:pt x="1910" y="1139"/>
                    <a:pt x="1884" y="1077"/>
                    <a:pt x="1850" y="1022"/>
                  </a:cubicBezTo>
                  <a:close/>
                  <a:moveTo>
                    <a:pt x="1426" y="1044"/>
                  </a:moveTo>
                  <a:cubicBezTo>
                    <a:pt x="1426" y="1044"/>
                    <a:pt x="1426" y="1044"/>
                    <a:pt x="1426" y="1044"/>
                  </a:cubicBezTo>
                  <a:cubicBezTo>
                    <a:pt x="1427" y="1055"/>
                    <a:pt x="1430" y="1065"/>
                    <a:pt x="1437" y="1074"/>
                  </a:cubicBezTo>
                  <a:cubicBezTo>
                    <a:pt x="1448" y="1086"/>
                    <a:pt x="1462" y="1093"/>
                    <a:pt x="1477" y="1093"/>
                  </a:cubicBezTo>
                  <a:cubicBezTo>
                    <a:pt x="1488" y="1093"/>
                    <a:pt x="1499" y="1090"/>
                    <a:pt x="1508" y="1083"/>
                  </a:cubicBezTo>
                  <a:cubicBezTo>
                    <a:pt x="1508" y="1083"/>
                    <a:pt x="1508" y="1083"/>
                    <a:pt x="1508" y="1083"/>
                  </a:cubicBezTo>
                  <a:cubicBezTo>
                    <a:pt x="1508" y="1083"/>
                    <a:pt x="1508" y="1083"/>
                    <a:pt x="1508" y="1083"/>
                  </a:cubicBezTo>
                  <a:cubicBezTo>
                    <a:pt x="1509" y="1083"/>
                    <a:pt x="1509" y="1083"/>
                    <a:pt x="1509" y="1083"/>
                  </a:cubicBezTo>
                  <a:cubicBezTo>
                    <a:pt x="1758" y="907"/>
                    <a:pt x="1758" y="907"/>
                    <a:pt x="1758" y="907"/>
                  </a:cubicBezTo>
                  <a:cubicBezTo>
                    <a:pt x="1664" y="815"/>
                    <a:pt x="1541" y="755"/>
                    <a:pt x="1409" y="738"/>
                  </a:cubicBezTo>
                  <a:cubicBezTo>
                    <a:pt x="1426" y="1044"/>
                    <a:pt x="1426" y="1044"/>
                    <a:pt x="1426" y="1044"/>
                  </a:cubicBezTo>
                  <a:close/>
                  <a:moveTo>
                    <a:pt x="1602" y="1494"/>
                  </a:moveTo>
                  <a:cubicBezTo>
                    <a:pt x="1601" y="1494"/>
                    <a:pt x="1601" y="1494"/>
                    <a:pt x="1601" y="1494"/>
                  </a:cubicBezTo>
                  <a:cubicBezTo>
                    <a:pt x="1598" y="1494"/>
                    <a:pt x="1595" y="1493"/>
                    <a:pt x="1592" y="1493"/>
                  </a:cubicBezTo>
                  <a:cubicBezTo>
                    <a:pt x="1591" y="1493"/>
                    <a:pt x="1590" y="1493"/>
                    <a:pt x="1590" y="1493"/>
                  </a:cubicBezTo>
                  <a:cubicBezTo>
                    <a:pt x="1589" y="1493"/>
                    <a:pt x="1589" y="1493"/>
                    <a:pt x="1589" y="1493"/>
                  </a:cubicBezTo>
                  <a:cubicBezTo>
                    <a:pt x="1590" y="1493"/>
                    <a:pt x="1590" y="1493"/>
                    <a:pt x="1590" y="1493"/>
                  </a:cubicBezTo>
                  <a:cubicBezTo>
                    <a:pt x="1583" y="1494"/>
                    <a:pt x="1576" y="1495"/>
                    <a:pt x="1570" y="1498"/>
                  </a:cubicBezTo>
                  <a:cubicBezTo>
                    <a:pt x="1552" y="1507"/>
                    <a:pt x="1541" y="1525"/>
                    <a:pt x="1541" y="1544"/>
                  </a:cubicBezTo>
                  <a:cubicBezTo>
                    <a:pt x="1541" y="1551"/>
                    <a:pt x="1542" y="1558"/>
                    <a:pt x="1545" y="1565"/>
                  </a:cubicBezTo>
                  <a:cubicBezTo>
                    <a:pt x="1545" y="1565"/>
                    <a:pt x="1545" y="1565"/>
                    <a:pt x="1545" y="1565"/>
                  </a:cubicBezTo>
                  <a:cubicBezTo>
                    <a:pt x="1545" y="1565"/>
                    <a:pt x="1545" y="1565"/>
                    <a:pt x="1545" y="1565"/>
                  </a:cubicBezTo>
                  <a:cubicBezTo>
                    <a:pt x="1545" y="1565"/>
                    <a:pt x="1545" y="1565"/>
                    <a:pt x="1545" y="1565"/>
                  </a:cubicBezTo>
                  <a:cubicBezTo>
                    <a:pt x="1663" y="1850"/>
                    <a:pt x="1663" y="1850"/>
                    <a:pt x="1663" y="1850"/>
                  </a:cubicBezTo>
                  <a:cubicBezTo>
                    <a:pt x="1776" y="1778"/>
                    <a:pt x="1861" y="1670"/>
                    <a:pt x="1906" y="1545"/>
                  </a:cubicBezTo>
                  <a:cubicBezTo>
                    <a:pt x="1602" y="1494"/>
                    <a:pt x="1602" y="1494"/>
                    <a:pt x="1602" y="1494"/>
                  </a:cubicBezTo>
                  <a:close/>
                  <a:moveTo>
                    <a:pt x="1251" y="1406"/>
                  </a:moveTo>
                  <a:cubicBezTo>
                    <a:pt x="1335" y="1447"/>
                    <a:pt x="1335" y="1447"/>
                    <a:pt x="1335" y="1447"/>
                  </a:cubicBezTo>
                  <a:cubicBezTo>
                    <a:pt x="1419" y="1407"/>
                    <a:pt x="1419" y="1407"/>
                    <a:pt x="1419" y="1407"/>
                  </a:cubicBezTo>
                  <a:cubicBezTo>
                    <a:pt x="1440" y="1316"/>
                    <a:pt x="1440" y="1316"/>
                    <a:pt x="1440" y="1316"/>
                  </a:cubicBezTo>
                  <a:cubicBezTo>
                    <a:pt x="1382" y="1243"/>
                    <a:pt x="1382" y="1243"/>
                    <a:pt x="1382" y="1243"/>
                  </a:cubicBezTo>
                  <a:cubicBezTo>
                    <a:pt x="1288" y="1243"/>
                    <a:pt x="1288" y="1243"/>
                    <a:pt x="1288" y="1243"/>
                  </a:cubicBezTo>
                  <a:cubicBezTo>
                    <a:pt x="1230" y="1316"/>
                    <a:pt x="1230" y="1316"/>
                    <a:pt x="1230" y="1316"/>
                  </a:cubicBezTo>
                  <a:lnTo>
                    <a:pt x="1251" y="1406"/>
                  </a:lnTo>
                  <a:close/>
                  <a:moveTo>
                    <a:pt x="1027" y="1316"/>
                  </a:moveTo>
                  <a:cubicBezTo>
                    <a:pt x="1027" y="1316"/>
                    <a:pt x="1027" y="1316"/>
                    <a:pt x="1027" y="1316"/>
                  </a:cubicBezTo>
                  <a:cubicBezTo>
                    <a:pt x="1037" y="1313"/>
                    <a:pt x="1046" y="1307"/>
                    <a:pt x="1053" y="1299"/>
                  </a:cubicBezTo>
                  <a:cubicBezTo>
                    <a:pt x="1061" y="1289"/>
                    <a:pt x="1064" y="1278"/>
                    <a:pt x="1064" y="1267"/>
                  </a:cubicBezTo>
                  <a:cubicBezTo>
                    <a:pt x="1064" y="1253"/>
                    <a:pt x="1058" y="1238"/>
                    <a:pt x="1047" y="1228"/>
                  </a:cubicBezTo>
                  <a:cubicBezTo>
                    <a:pt x="1047" y="1228"/>
                    <a:pt x="1047" y="1228"/>
                    <a:pt x="1047" y="1228"/>
                  </a:cubicBezTo>
                  <a:cubicBezTo>
                    <a:pt x="1047" y="1228"/>
                    <a:pt x="1047" y="1228"/>
                    <a:pt x="1047" y="1228"/>
                  </a:cubicBezTo>
                  <a:cubicBezTo>
                    <a:pt x="1047" y="1227"/>
                    <a:pt x="1047" y="1227"/>
                    <a:pt x="1047" y="1227"/>
                  </a:cubicBezTo>
                  <a:cubicBezTo>
                    <a:pt x="818" y="1022"/>
                    <a:pt x="818" y="1022"/>
                    <a:pt x="818" y="1022"/>
                  </a:cubicBezTo>
                  <a:cubicBezTo>
                    <a:pt x="761" y="1115"/>
                    <a:pt x="729" y="1223"/>
                    <a:pt x="729" y="1336"/>
                  </a:cubicBezTo>
                  <a:cubicBezTo>
                    <a:pt x="729" y="1358"/>
                    <a:pt x="730" y="1380"/>
                    <a:pt x="733" y="1402"/>
                  </a:cubicBezTo>
                  <a:cubicBezTo>
                    <a:pt x="1026" y="1317"/>
                    <a:pt x="1026" y="1317"/>
                    <a:pt x="1026" y="1317"/>
                  </a:cubicBezTo>
                  <a:lnTo>
                    <a:pt x="1027" y="1316"/>
                  </a:lnTo>
                  <a:close/>
                  <a:moveTo>
                    <a:pt x="2625" y="1719"/>
                  </a:moveTo>
                  <a:cubicBezTo>
                    <a:pt x="1986" y="2514"/>
                    <a:pt x="1986" y="2514"/>
                    <a:pt x="1986" y="2514"/>
                  </a:cubicBezTo>
                  <a:cubicBezTo>
                    <a:pt x="1952" y="2556"/>
                    <a:pt x="1902" y="2580"/>
                    <a:pt x="1848" y="2580"/>
                  </a:cubicBezTo>
                  <a:cubicBezTo>
                    <a:pt x="822" y="2580"/>
                    <a:pt x="822" y="2580"/>
                    <a:pt x="822" y="2580"/>
                  </a:cubicBezTo>
                  <a:cubicBezTo>
                    <a:pt x="768" y="2580"/>
                    <a:pt x="717" y="2556"/>
                    <a:pt x="684" y="2514"/>
                  </a:cubicBezTo>
                  <a:cubicBezTo>
                    <a:pt x="44" y="1719"/>
                    <a:pt x="44" y="1719"/>
                    <a:pt x="44" y="1719"/>
                  </a:cubicBezTo>
                  <a:cubicBezTo>
                    <a:pt x="41" y="1714"/>
                    <a:pt x="37" y="1710"/>
                    <a:pt x="34" y="1705"/>
                  </a:cubicBezTo>
                  <a:cubicBezTo>
                    <a:pt x="8" y="1665"/>
                    <a:pt x="0" y="1617"/>
                    <a:pt x="10" y="1571"/>
                  </a:cubicBezTo>
                  <a:cubicBezTo>
                    <a:pt x="238" y="579"/>
                    <a:pt x="238" y="579"/>
                    <a:pt x="238" y="579"/>
                  </a:cubicBezTo>
                  <a:cubicBezTo>
                    <a:pt x="250" y="527"/>
                    <a:pt x="285" y="483"/>
                    <a:pt x="334" y="460"/>
                  </a:cubicBezTo>
                  <a:cubicBezTo>
                    <a:pt x="1258" y="18"/>
                    <a:pt x="1258" y="18"/>
                    <a:pt x="1258" y="18"/>
                  </a:cubicBezTo>
                  <a:cubicBezTo>
                    <a:pt x="1276" y="10"/>
                    <a:pt x="1294" y="5"/>
                    <a:pt x="1314" y="2"/>
                  </a:cubicBezTo>
                  <a:cubicBezTo>
                    <a:pt x="1318" y="2"/>
                    <a:pt x="1322" y="1"/>
                    <a:pt x="1326" y="1"/>
                  </a:cubicBezTo>
                  <a:cubicBezTo>
                    <a:pt x="1326" y="1"/>
                    <a:pt x="1326" y="1"/>
                    <a:pt x="1326" y="1"/>
                  </a:cubicBezTo>
                  <a:cubicBezTo>
                    <a:pt x="1355" y="0"/>
                    <a:pt x="1385" y="6"/>
                    <a:pt x="1411" y="18"/>
                  </a:cubicBezTo>
                  <a:cubicBezTo>
                    <a:pt x="2336" y="460"/>
                    <a:pt x="2336" y="460"/>
                    <a:pt x="2336" y="460"/>
                  </a:cubicBezTo>
                  <a:cubicBezTo>
                    <a:pt x="2384" y="483"/>
                    <a:pt x="2419" y="527"/>
                    <a:pt x="2431" y="579"/>
                  </a:cubicBezTo>
                  <a:cubicBezTo>
                    <a:pt x="2660" y="1570"/>
                    <a:pt x="2660" y="1570"/>
                    <a:pt x="2660" y="1570"/>
                  </a:cubicBezTo>
                  <a:cubicBezTo>
                    <a:pt x="2672" y="1622"/>
                    <a:pt x="2659" y="1677"/>
                    <a:pt x="2625" y="1719"/>
                  </a:cubicBezTo>
                  <a:close/>
                  <a:moveTo>
                    <a:pt x="2219" y="1593"/>
                  </a:moveTo>
                  <a:cubicBezTo>
                    <a:pt x="2219" y="1593"/>
                    <a:pt x="2219" y="1593"/>
                    <a:pt x="2219" y="1593"/>
                  </a:cubicBezTo>
                  <a:cubicBezTo>
                    <a:pt x="2237" y="1600"/>
                    <a:pt x="2251" y="1608"/>
                    <a:pt x="2271" y="1613"/>
                  </a:cubicBezTo>
                  <a:cubicBezTo>
                    <a:pt x="2276" y="1614"/>
                    <a:pt x="2282" y="1615"/>
                    <a:pt x="2286" y="1617"/>
                  </a:cubicBezTo>
                  <a:cubicBezTo>
                    <a:pt x="2287" y="1617"/>
                    <a:pt x="2287" y="1617"/>
                    <a:pt x="2288" y="1617"/>
                  </a:cubicBezTo>
                  <a:cubicBezTo>
                    <a:pt x="2288" y="1617"/>
                    <a:pt x="2288" y="1617"/>
                    <a:pt x="2288" y="1617"/>
                  </a:cubicBezTo>
                  <a:cubicBezTo>
                    <a:pt x="2289" y="1617"/>
                    <a:pt x="2289" y="1617"/>
                    <a:pt x="2289" y="1617"/>
                  </a:cubicBezTo>
                  <a:cubicBezTo>
                    <a:pt x="2289" y="1617"/>
                    <a:pt x="2289" y="1617"/>
                    <a:pt x="2289" y="1617"/>
                  </a:cubicBezTo>
                  <a:cubicBezTo>
                    <a:pt x="2294" y="1618"/>
                    <a:pt x="2299" y="1619"/>
                    <a:pt x="2304" y="1619"/>
                  </a:cubicBezTo>
                  <a:cubicBezTo>
                    <a:pt x="2333" y="1619"/>
                    <a:pt x="2358" y="1601"/>
                    <a:pt x="2365" y="1574"/>
                  </a:cubicBezTo>
                  <a:cubicBezTo>
                    <a:pt x="2365" y="1570"/>
                    <a:pt x="2366" y="1566"/>
                    <a:pt x="2366" y="1562"/>
                  </a:cubicBezTo>
                  <a:cubicBezTo>
                    <a:pt x="2366" y="1535"/>
                    <a:pt x="2345" y="1509"/>
                    <a:pt x="2315" y="1502"/>
                  </a:cubicBezTo>
                  <a:cubicBezTo>
                    <a:pt x="2310" y="1501"/>
                    <a:pt x="2303" y="1499"/>
                    <a:pt x="2298" y="1498"/>
                  </a:cubicBezTo>
                  <a:cubicBezTo>
                    <a:pt x="2277" y="1494"/>
                    <a:pt x="2261" y="1495"/>
                    <a:pt x="2242" y="1494"/>
                  </a:cubicBezTo>
                  <a:cubicBezTo>
                    <a:pt x="2201" y="1489"/>
                    <a:pt x="2167" y="1486"/>
                    <a:pt x="2137" y="1476"/>
                  </a:cubicBezTo>
                  <a:cubicBezTo>
                    <a:pt x="2125" y="1472"/>
                    <a:pt x="2116" y="1457"/>
                    <a:pt x="2112" y="1451"/>
                  </a:cubicBezTo>
                  <a:cubicBezTo>
                    <a:pt x="2112" y="1451"/>
                    <a:pt x="2112" y="1451"/>
                    <a:pt x="2112" y="1451"/>
                  </a:cubicBezTo>
                  <a:cubicBezTo>
                    <a:pt x="2088" y="1444"/>
                    <a:pt x="2088" y="1444"/>
                    <a:pt x="2088" y="1444"/>
                  </a:cubicBezTo>
                  <a:cubicBezTo>
                    <a:pt x="2093" y="1410"/>
                    <a:pt x="2095" y="1376"/>
                    <a:pt x="2095" y="1341"/>
                  </a:cubicBezTo>
                  <a:cubicBezTo>
                    <a:pt x="2095" y="1285"/>
                    <a:pt x="2089" y="1228"/>
                    <a:pt x="2076" y="1171"/>
                  </a:cubicBezTo>
                  <a:cubicBezTo>
                    <a:pt x="2055" y="1078"/>
                    <a:pt x="2017" y="993"/>
                    <a:pt x="1967" y="918"/>
                  </a:cubicBezTo>
                  <a:cubicBezTo>
                    <a:pt x="1973" y="913"/>
                    <a:pt x="1984" y="903"/>
                    <a:pt x="1987" y="900"/>
                  </a:cubicBezTo>
                  <a:cubicBezTo>
                    <a:pt x="1987" y="900"/>
                    <a:pt x="1987" y="900"/>
                    <a:pt x="1987" y="900"/>
                  </a:cubicBezTo>
                  <a:cubicBezTo>
                    <a:pt x="1987" y="899"/>
                    <a:pt x="1987" y="899"/>
                    <a:pt x="1987" y="899"/>
                  </a:cubicBezTo>
                  <a:cubicBezTo>
                    <a:pt x="1988" y="889"/>
                    <a:pt x="1987" y="878"/>
                    <a:pt x="1998" y="867"/>
                  </a:cubicBezTo>
                  <a:cubicBezTo>
                    <a:pt x="2021" y="845"/>
                    <a:pt x="2050" y="827"/>
                    <a:pt x="2085" y="806"/>
                  </a:cubicBezTo>
                  <a:cubicBezTo>
                    <a:pt x="2101" y="796"/>
                    <a:pt x="2117" y="790"/>
                    <a:pt x="2134" y="777"/>
                  </a:cubicBezTo>
                  <a:cubicBezTo>
                    <a:pt x="2137" y="774"/>
                    <a:pt x="2142" y="770"/>
                    <a:pt x="2146" y="767"/>
                  </a:cubicBezTo>
                  <a:cubicBezTo>
                    <a:pt x="2164" y="753"/>
                    <a:pt x="2173" y="733"/>
                    <a:pt x="2173" y="714"/>
                  </a:cubicBezTo>
                  <a:cubicBezTo>
                    <a:pt x="2173" y="702"/>
                    <a:pt x="2169" y="690"/>
                    <a:pt x="2161" y="680"/>
                  </a:cubicBezTo>
                  <a:cubicBezTo>
                    <a:pt x="2150" y="666"/>
                    <a:pt x="2133" y="659"/>
                    <a:pt x="2116" y="659"/>
                  </a:cubicBezTo>
                  <a:cubicBezTo>
                    <a:pt x="2101" y="659"/>
                    <a:pt x="2086" y="664"/>
                    <a:pt x="2073" y="675"/>
                  </a:cubicBezTo>
                  <a:cubicBezTo>
                    <a:pt x="2069" y="678"/>
                    <a:pt x="2064" y="682"/>
                    <a:pt x="2060" y="685"/>
                  </a:cubicBezTo>
                  <a:cubicBezTo>
                    <a:pt x="2044" y="698"/>
                    <a:pt x="2034" y="712"/>
                    <a:pt x="2021" y="726"/>
                  </a:cubicBezTo>
                  <a:cubicBezTo>
                    <a:pt x="2021" y="726"/>
                    <a:pt x="2021" y="726"/>
                    <a:pt x="2021" y="726"/>
                  </a:cubicBezTo>
                  <a:cubicBezTo>
                    <a:pt x="1992" y="755"/>
                    <a:pt x="1969" y="780"/>
                    <a:pt x="1942" y="797"/>
                  </a:cubicBezTo>
                  <a:cubicBezTo>
                    <a:pt x="1936" y="801"/>
                    <a:pt x="1928" y="802"/>
                    <a:pt x="1921" y="802"/>
                  </a:cubicBezTo>
                  <a:cubicBezTo>
                    <a:pt x="1916" y="802"/>
                    <a:pt x="1911" y="801"/>
                    <a:pt x="1907" y="801"/>
                  </a:cubicBezTo>
                  <a:cubicBezTo>
                    <a:pt x="1907" y="801"/>
                    <a:pt x="1907" y="801"/>
                    <a:pt x="1907" y="801"/>
                  </a:cubicBezTo>
                  <a:cubicBezTo>
                    <a:pt x="1885" y="817"/>
                    <a:pt x="1885" y="817"/>
                    <a:pt x="1885" y="817"/>
                  </a:cubicBezTo>
                  <a:cubicBezTo>
                    <a:pt x="1758" y="684"/>
                    <a:pt x="1586" y="599"/>
                    <a:pt x="1400" y="582"/>
                  </a:cubicBezTo>
                  <a:cubicBezTo>
                    <a:pt x="1399" y="574"/>
                    <a:pt x="1399" y="561"/>
                    <a:pt x="1398" y="557"/>
                  </a:cubicBezTo>
                  <a:cubicBezTo>
                    <a:pt x="1398" y="556"/>
                    <a:pt x="1398" y="556"/>
                    <a:pt x="1398" y="556"/>
                  </a:cubicBezTo>
                  <a:cubicBezTo>
                    <a:pt x="1398" y="556"/>
                    <a:pt x="1398" y="556"/>
                    <a:pt x="1398" y="556"/>
                  </a:cubicBezTo>
                  <a:cubicBezTo>
                    <a:pt x="1391" y="549"/>
                    <a:pt x="1382" y="543"/>
                    <a:pt x="1379" y="527"/>
                  </a:cubicBezTo>
                  <a:cubicBezTo>
                    <a:pt x="1379" y="521"/>
                    <a:pt x="1379" y="514"/>
                    <a:pt x="1379" y="507"/>
                  </a:cubicBezTo>
                  <a:cubicBezTo>
                    <a:pt x="1379" y="482"/>
                    <a:pt x="1382" y="454"/>
                    <a:pt x="1386" y="421"/>
                  </a:cubicBezTo>
                  <a:cubicBezTo>
                    <a:pt x="1389" y="402"/>
                    <a:pt x="1393" y="386"/>
                    <a:pt x="1394" y="366"/>
                  </a:cubicBezTo>
                  <a:cubicBezTo>
                    <a:pt x="1394" y="364"/>
                    <a:pt x="1394" y="363"/>
                    <a:pt x="1394" y="362"/>
                  </a:cubicBezTo>
                  <a:cubicBezTo>
                    <a:pt x="1394" y="358"/>
                    <a:pt x="1394" y="353"/>
                    <a:pt x="1394" y="349"/>
                  </a:cubicBezTo>
                  <a:cubicBezTo>
                    <a:pt x="1394" y="313"/>
                    <a:pt x="1367" y="283"/>
                    <a:pt x="1335" y="283"/>
                  </a:cubicBezTo>
                  <a:cubicBezTo>
                    <a:pt x="1335" y="284"/>
                    <a:pt x="1335" y="284"/>
                    <a:pt x="1335" y="284"/>
                  </a:cubicBezTo>
                  <a:cubicBezTo>
                    <a:pt x="1335" y="283"/>
                    <a:pt x="1335" y="283"/>
                    <a:pt x="1335" y="283"/>
                  </a:cubicBezTo>
                  <a:cubicBezTo>
                    <a:pt x="1319" y="283"/>
                    <a:pt x="1304" y="291"/>
                    <a:pt x="1293" y="303"/>
                  </a:cubicBezTo>
                  <a:cubicBezTo>
                    <a:pt x="1282" y="314"/>
                    <a:pt x="1276" y="331"/>
                    <a:pt x="1276" y="349"/>
                  </a:cubicBezTo>
                  <a:cubicBezTo>
                    <a:pt x="1276" y="350"/>
                    <a:pt x="1276" y="350"/>
                    <a:pt x="1276" y="351"/>
                  </a:cubicBezTo>
                  <a:cubicBezTo>
                    <a:pt x="1276" y="354"/>
                    <a:pt x="1276" y="358"/>
                    <a:pt x="1276" y="362"/>
                  </a:cubicBezTo>
                  <a:cubicBezTo>
                    <a:pt x="1276" y="363"/>
                    <a:pt x="1276" y="365"/>
                    <a:pt x="1276" y="366"/>
                  </a:cubicBezTo>
                  <a:cubicBezTo>
                    <a:pt x="1277" y="386"/>
                    <a:pt x="1281" y="402"/>
                    <a:pt x="1284" y="421"/>
                  </a:cubicBezTo>
                  <a:cubicBezTo>
                    <a:pt x="1288" y="453"/>
                    <a:pt x="1291" y="481"/>
                    <a:pt x="1291" y="507"/>
                  </a:cubicBezTo>
                  <a:cubicBezTo>
                    <a:pt x="1291" y="514"/>
                    <a:pt x="1291" y="521"/>
                    <a:pt x="1290" y="527"/>
                  </a:cubicBezTo>
                  <a:cubicBezTo>
                    <a:pt x="1288" y="539"/>
                    <a:pt x="1279" y="550"/>
                    <a:pt x="1272" y="557"/>
                  </a:cubicBezTo>
                  <a:cubicBezTo>
                    <a:pt x="1271" y="557"/>
                    <a:pt x="1271" y="557"/>
                    <a:pt x="1271" y="557"/>
                  </a:cubicBezTo>
                  <a:cubicBezTo>
                    <a:pt x="1270" y="582"/>
                    <a:pt x="1270" y="582"/>
                    <a:pt x="1270" y="582"/>
                  </a:cubicBezTo>
                  <a:cubicBezTo>
                    <a:pt x="1235" y="585"/>
                    <a:pt x="1200" y="590"/>
                    <a:pt x="1165" y="598"/>
                  </a:cubicBezTo>
                  <a:cubicBezTo>
                    <a:pt x="1013" y="633"/>
                    <a:pt x="882" y="711"/>
                    <a:pt x="782" y="816"/>
                  </a:cubicBezTo>
                  <a:cubicBezTo>
                    <a:pt x="776" y="812"/>
                    <a:pt x="765" y="804"/>
                    <a:pt x="762" y="802"/>
                  </a:cubicBezTo>
                  <a:cubicBezTo>
                    <a:pt x="761" y="801"/>
                    <a:pt x="761" y="801"/>
                    <a:pt x="761" y="801"/>
                  </a:cubicBezTo>
                  <a:cubicBezTo>
                    <a:pt x="761" y="801"/>
                    <a:pt x="761" y="801"/>
                    <a:pt x="761" y="801"/>
                  </a:cubicBezTo>
                  <a:cubicBezTo>
                    <a:pt x="756" y="802"/>
                    <a:pt x="751" y="803"/>
                    <a:pt x="745" y="803"/>
                  </a:cubicBezTo>
                  <a:cubicBezTo>
                    <a:pt x="740" y="803"/>
                    <a:pt x="734" y="802"/>
                    <a:pt x="727" y="798"/>
                  </a:cubicBezTo>
                  <a:cubicBezTo>
                    <a:pt x="701" y="781"/>
                    <a:pt x="677" y="756"/>
                    <a:pt x="648" y="727"/>
                  </a:cubicBezTo>
                  <a:cubicBezTo>
                    <a:pt x="648" y="727"/>
                    <a:pt x="648" y="727"/>
                    <a:pt x="648" y="727"/>
                  </a:cubicBezTo>
                  <a:cubicBezTo>
                    <a:pt x="635" y="713"/>
                    <a:pt x="625" y="700"/>
                    <a:pt x="610" y="686"/>
                  </a:cubicBezTo>
                  <a:cubicBezTo>
                    <a:pt x="606" y="683"/>
                    <a:pt x="601" y="679"/>
                    <a:pt x="597" y="676"/>
                  </a:cubicBezTo>
                  <a:cubicBezTo>
                    <a:pt x="584" y="666"/>
                    <a:pt x="570" y="661"/>
                    <a:pt x="555" y="660"/>
                  </a:cubicBezTo>
                  <a:cubicBezTo>
                    <a:pt x="555" y="660"/>
                    <a:pt x="554" y="660"/>
                    <a:pt x="553" y="660"/>
                  </a:cubicBezTo>
                  <a:cubicBezTo>
                    <a:pt x="536" y="660"/>
                    <a:pt x="519" y="667"/>
                    <a:pt x="508" y="681"/>
                  </a:cubicBezTo>
                  <a:cubicBezTo>
                    <a:pt x="500" y="691"/>
                    <a:pt x="497" y="703"/>
                    <a:pt x="497" y="715"/>
                  </a:cubicBezTo>
                  <a:cubicBezTo>
                    <a:pt x="497" y="735"/>
                    <a:pt x="506" y="754"/>
                    <a:pt x="523" y="768"/>
                  </a:cubicBezTo>
                  <a:cubicBezTo>
                    <a:pt x="523" y="768"/>
                    <a:pt x="523" y="768"/>
                    <a:pt x="523" y="768"/>
                  </a:cubicBezTo>
                  <a:cubicBezTo>
                    <a:pt x="524" y="769"/>
                    <a:pt x="524" y="769"/>
                    <a:pt x="524" y="769"/>
                  </a:cubicBezTo>
                  <a:cubicBezTo>
                    <a:pt x="528" y="772"/>
                    <a:pt x="532" y="776"/>
                    <a:pt x="536" y="778"/>
                  </a:cubicBezTo>
                  <a:cubicBezTo>
                    <a:pt x="553" y="791"/>
                    <a:pt x="568" y="797"/>
                    <a:pt x="584" y="807"/>
                  </a:cubicBezTo>
                  <a:cubicBezTo>
                    <a:pt x="619" y="828"/>
                    <a:pt x="648" y="846"/>
                    <a:pt x="671" y="868"/>
                  </a:cubicBezTo>
                  <a:cubicBezTo>
                    <a:pt x="680" y="877"/>
                    <a:pt x="682" y="894"/>
                    <a:pt x="683" y="901"/>
                  </a:cubicBezTo>
                  <a:cubicBezTo>
                    <a:pt x="683" y="901"/>
                    <a:pt x="683" y="901"/>
                    <a:pt x="683" y="901"/>
                  </a:cubicBezTo>
                  <a:cubicBezTo>
                    <a:pt x="702" y="918"/>
                    <a:pt x="702" y="918"/>
                    <a:pt x="702" y="918"/>
                  </a:cubicBezTo>
                  <a:cubicBezTo>
                    <a:pt x="620" y="1040"/>
                    <a:pt x="575" y="1186"/>
                    <a:pt x="575" y="1338"/>
                  </a:cubicBezTo>
                  <a:cubicBezTo>
                    <a:pt x="575" y="1373"/>
                    <a:pt x="577" y="1409"/>
                    <a:pt x="582" y="1445"/>
                  </a:cubicBezTo>
                  <a:cubicBezTo>
                    <a:pt x="558" y="1452"/>
                    <a:pt x="558" y="1452"/>
                    <a:pt x="558" y="1452"/>
                  </a:cubicBezTo>
                  <a:cubicBezTo>
                    <a:pt x="558" y="1452"/>
                    <a:pt x="558" y="1452"/>
                    <a:pt x="558" y="1452"/>
                  </a:cubicBezTo>
                  <a:cubicBezTo>
                    <a:pt x="552" y="1461"/>
                    <a:pt x="542" y="1474"/>
                    <a:pt x="533" y="1478"/>
                  </a:cubicBezTo>
                  <a:cubicBezTo>
                    <a:pt x="503" y="1487"/>
                    <a:pt x="469" y="1491"/>
                    <a:pt x="428" y="1495"/>
                  </a:cubicBezTo>
                  <a:cubicBezTo>
                    <a:pt x="409" y="1497"/>
                    <a:pt x="393" y="1496"/>
                    <a:pt x="372" y="1499"/>
                  </a:cubicBezTo>
                  <a:cubicBezTo>
                    <a:pt x="368" y="1500"/>
                    <a:pt x="361" y="1502"/>
                    <a:pt x="356" y="1503"/>
                  </a:cubicBezTo>
                  <a:cubicBezTo>
                    <a:pt x="356" y="1503"/>
                    <a:pt x="356" y="1503"/>
                    <a:pt x="356" y="1503"/>
                  </a:cubicBezTo>
                  <a:cubicBezTo>
                    <a:pt x="356" y="1503"/>
                    <a:pt x="356" y="1503"/>
                    <a:pt x="356" y="1503"/>
                  </a:cubicBezTo>
                  <a:cubicBezTo>
                    <a:pt x="355" y="1503"/>
                    <a:pt x="355" y="1503"/>
                    <a:pt x="355" y="1503"/>
                  </a:cubicBezTo>
                  <a:cubicBezTo>
                    <a:pt x="355" y="1503"/>
                    <a:pt x="355" y="1503"/>
                    <a:pt x="355" y="1503"/>
                  </a:cubicBezTo>
                  <a:cubicBezTo>
                    <a:pt x="325" y="1511"/>
                    <a:pt x="304" y="1536"/>
                    <a:pt x="304" y="1563"/>
                  </a:cubicBezTo>
                  <a:cubicBezTo>
                    <a:pt x="304" y="1567"/>
                    <a:pt x="304" y="1571"/>
                    <a:pt x="305" y="1575"/>
                  </a:cubicBezTo>
                  <a:cubicBezTo>
                    <a:pt x="311" y="1602"/>
                    <a:pt x="337" y="1620"/>
                    <a:pt x="366" y="1620"/>
                  </a:cubicBezTo>
                  <a:cubicBezTo>
                    <a:pt x="371" y="1620"/>
                    <a:pt x="376" y="1620"/>
                    <a:pt x="381" y="1618"/>
                  </a:cubicBezTo>
                  <a:cubicBezTo>
                    <a:pt x="381" y="1618"/>
                    <a:pt x="381" y="1618"/>
                    <a:pt x="381" y="1618"/>
                  </a:cubicBezTo>
                  <a:cubicBezTo>
                    <a:pt x="382" y="1618"/>
                    <a:pt x="382" y="1618"/>
                    <a:pt x="382" y="1618"/>
                  </a:cubicBezTo>
                  <a:cubicBezTo>
                    <a:pt x="382" y="1618"/>
                    <a:pt x="382" y="1618"/>
                    <a:pt x="382" y="1618"/>
                  </a:cubicBezTo>
                  <a:cubicBezTo>
                    <a:pt x="382" y="1618"/>
                    <a:pt x="382" y="1618"/>
                    <a:pt x="382" y="1618"/>
                  </a:cubicBezTo>
                  <a:cubicBezTo>
                    <a:pt x="383" y="1618"/>
                    <a:pt x="383" y="1618"/>
                    <a:pt x="383" y="1618"/>
                  </a:cubicBezTo>
                  <a:cubicBezTo>
                    <a:pt x="388" y="1617"/>
                    <a:pt x="394" y="1616"/>
                    <a:pt x="398" y="1615"/>
                  </a:cubicBezTo>
                  <a:cubicBezTo>
                    <a:pt x="419" y="1609"/>
                    <a:pt x="433" y="1601"/>
                    <a:pt x="451" y="1594"/>
                  </a:cubicBezTo>
                  <a:cubicBezTo>
                    <a:pt x="490" y="1580"/>
                    <a:pt x="522" y="1569"/>
                    <a:pt x="553" y="1564"/>
                  </a:cubicBezTo>
                  <a:cubicBezTo>
                    <a:pt x="554" y="1564"/>
                    <a:pt x="554" y="1564"/>
                    <a:pt x="555" y="1564"/>
                  </a:cubicBezTo>
                  <a:cubicBezTo>
                    <a:pt x="567" y="1564"/>
                    <a:pt x="580" y="1573"/>
                    <a:pt x="586" y="1576"/>
                  </a:cubicBezTo>
                  <a:cubicBezTo>
                    <a:pt x="586" y="1576"/>
                    <a:pt x="586" y="1576"/>
                    <a:pt x="586" y="1576"/>
                  </a:cubicBezTo>
                  <a:cubicBezTo>
                    <a:pt x="612" y="1572"/>
                    <a:pt x="612" y="1572"/>
                    <a:pt x="612" y="1572"/>
                  </a:cubicBezTo>
                  <a:cubicBezTo>
                    <a:pt x="670" y="1754"/>
                    <a:pt x="793" y="1901"/>
                    <a:pt x="949" y="1993"/>
                  </a:cubicBezTo>
                  <a:cubicBezTo>
                    <a:pt x="938" y="2018"/>
                    <a:pt x="938" y="2018"/>
                    <a:pt x="938" y="2018"/>
                  </a:cubicBezTo>
                  <a:cubicBezTo>
                    <a:pt x="938" y="2018"/>
                    <a:pt x="938" y="2018"/>
                    <a:pt x="938" y="2018"/>
                  </a:cubicBezTo>
                  <a:cubicBezTo>
                    <a:pt x="941" y="2026"/>
                    <a:pt x="944" y="2036"/>
                    <a:pt x="944" y="2044"/>
                  </a:cubicBezTo>
                  <a:cubicBezTo>
                    <a:pt x="944" y="2047"/>
                    <a:pt x="944" y="2049"/>
                    <a:pt x="943" y="2051"/>
                  </a:cubicBezTo>
                  <a:cubicBezTo>
                    <a:pt x="932" y="2080"/>
                    <a:pt x="913" y="2112"/>
                    <a:pt x="891" y="2146"/>
                  </a:cubicBezTo>
                  <a:cubicBezTo>
                    <a:pt x="880" y="2162"/>
                    <a:pt x="869" y="2175"/>
                    <a:pt x="859" y="2193"/>
                  </a:cubicBezTo>
                  <a:cubicBezTo>
                    <a:pt x="857" y="2197"/>
                    <a:pt x="854" y="2204"/>
                    <a:pt x="852" y="2209"/>
                  </a:cubicBezTo>
                  <a:cubicBezTo>
                    <a:pt x="847" y="2219"/>
                    <a:pt x="845" y="2229"/>
                    <a:pt x="845" y="2239"/>
                  </a:cubicBezTo>
                  <a:cubicBezTo>
                    <a:pt x="845" y="2262"/>
                    <a:pt x="856" y="2283"/>
                    <a:pt x="877" y="2292"/>
                  </a:cubicBezTo>
                  <a:cubicBezTo>
                    <a:pt x="884" y="2296"/>
                    <a:pt x="892" y="2298"/>
                    <a:pt x="900" y="2298"/>
                  </a:cubicBezTo>
                  <a:cubicBezTo>
                    <a:pt x="923" y="2298"/>
                    <a:pt x="946" y="2283"/>
                    <a:pt x="958" y="2259"/>
                  </a:cubicBezTo>
                  <a:cubicBezTo>
                    <a:pt x="958" y="2259"/>
                    <a:pt x="958" y="2259"/>
                    <a:pt x="958" y="2259"/>
                  </a:cubicBezTo>
                  <a:cubicBezTo>
                    <a:pt x="958" y="2259"/>
                    <a:pt x="958" y="2259"/>
                    <a:pt x="958" y="2259"/>
                  </a:cubicBezTo>
                  <a:cubicBezTo>
                    <a:pt x="958" y="2259"/>
                    <a:pt x="958" y="2259"/>
                    <a:pt x="958" y="2259"/>
                  </a:cubicBezTo>
                  <a:cubicBezTo>
                    <a:pt x="961" y="2254"/>
                    <a:pt x="964" y="2248"/>
                    <a:pt x="966" y="2244"/>
                  </a:cubicBezTo>
                  <a:cubicBezTo>
                    <a:pt x="974" y="2225"/>
                    <a:pt x="977" y="2209"/>
                    <a:pt x="982" y="2190"/>
                  </a:cubicBezTo>
                  <a:cubicBezTo>
                    <a:pt x="998" y="2152"/>
                    <a:pt x="1006" y="2111"/>
                    <a:pt x="1028" y="2086"/>
                  </a:cubicBezTo>
                  <a:cubicBezTo>
                    <a:pt x="1033" y="2079"/>
                    <a:pt x="1043" y="2076"/>
                    <a:pt x="1053" y="2073"/>
                  </a:cubicBezTo>
                  <a:cubicBezTo>
                    <a:pt x="1053" y="2073"/>
                    <a:pt x="1053" y="2073"/>
                    <a:pt x="1053" y="2073"/>
                  </a:cubicBezTo>
                  <a:cubicBezTo>
                    <a:pt x="1066" y="2050"/>
                    <a:pt x="1066" y="2050"/>
                    <a:pt x="1066" y="2050"/>
                  </a:cubicBezTo>
                  <a:cubicBezTo>
                    <a:pt x="1151" y="2082"/>
                    <a:pt x="1243" y="2100"/>
                    <a:pt x="1337" y="2100"/>
                  </a:cubicBezTo>
                  <a:cubicBezTo>
                    <a:pt x="1393" y="2100"/>
                    <a:pt x="1449" y="2094"/>
                    <a:pt x="1505" y="2081"/>
                  </a:cubicBezTo>
                  <a:cubicBezTo>
                    <a:pt x="1540" y="2073"/>
                    <a:pt x="1573" y="2063"/>
                    <a:pt x="1605" y="2051"/>
                  </a:cubicBezTo>
                  <a:cubicBezTo>
                    <a:pt x="1609" y="2058"/>
                    <a:pt x="1616" y="2070"/>
                    <a:pt x="1618" y="2073"/>
                  </a:cubicBezTo>
                  <a:cubicBezTo>
                    <a:pt x="1618" y="2073"/>
                    <a:pt x="1618" y="2073"/>
                    <a:pt x="1618" y="2073"/>
                  </a:cubicBezTo>
                  <a:cubicBezTo>
                    <a:pt x="1618" y="2073"/>
                    <a:pt x="1618" y="2073"/>
                    <a:pt x="1618" y="2073"/>
                  </a:cubicBezTo>
                  <a:cubicBezTo>
                    <a:pt x="1628" y="2077"/>
                    <a:pt x="1639" y="2078"/>
                    <a:pt x="1648" y="2091"/>
                  </a:cubicBezTo>
                  <a:cubicBezTo>
                    <a:pt x="1663" y="2118"/>
                    <a:pt x="1674" y="2151"/>
                    <a:pt x="1688" y="2189"/>
                  </a:cubicBezTo>
                  <a:cubicBezTo>
                    <a:pt x="1693" y="2208"/>
                    <a:pt x="1696" y="2224"/>
                    <a:pt x="1705" y="2243"/>
                  </a:cubicBezTo>
                  <a:cubicBezTo>
                    <a:pt x="1707" y="2247"/>
                    <a:pt x="1710" y="2254"/>
                    <a:pt x="1712" y="2258"/>
                  </a:cubicBezTo>
                  <a:cubicBezTo>
                    <a:pt x="1724" y="2282"/>
                    <a:pt x="1747" y="2297"/>
                    <a:pt x="1770" y="2297"/>
                  </a:cubicBezTo>
                  <a:cubicBezTo>
                    <a:pt x="1778" y="2297"/>
                    <a:pt x="1786" y="2295"/>
                    <a:pt x="1793" y="2291"/>
                  </a:cubicBezTo>
                  <a:cubicBezTo>
                    <a:pt x="1814" y="2282"/>
                    <a:pt x="1825" y="2261"/>
                    <a:pt x="1825" y="2238"/>
                  </a:cubicBezTo>
                  <a:cubicBezTo>
                    <a:pt x="1825" y="2228"/>
                    <a:pt x="1823" y="2218"/>
                    <a:pt x="1819" y="2208"/>
                  </a:cubicBezTo>
                  <a:cubicBezTo>
                    <a:pt x="1816" y="2203"/>
                    <a:pt x="1813" y="2196"/>
                    <a:pt x="1811" y="2192"/>
                  </a:cubicBezTo>
                  <a:cubicBezTo>
                    <a:pt x="1801" y="2174"/>
                    <a:pt x="1790" y="2161"/>
                    <a:pt x="1780" y="2145"/>
                  </a:cubicBezTo>
                  <a:cubicBezTo>
                    <a:pt x="1757" y="2111"/>
                    <a:pt x="1739" y="2082"/>
                    <a:pt x="1728" y="2052"/>
                  </a:cubicBezTo>
                  <a:cubicBezTo>
                    <a:pt x="1726" y="2048"/>
                    <a:pt x="1726" y="2045"/>
                    <a:pt x="1726" y="2041"/>
                  </a:cubicBezTo>
                  <a:cubicBezTo>
                    <a:pt x="1726" y="2032"/>
                    <a:pt x="1729" y="2026"/>
                    <a:pt x="1732" y="2018"/>
                  </a:cubicBezTo>
                  <a:cubicBezTo>
                    <a:pt x="1732" y="2018"/>
                    <a:pt x="1732" y="2018"/>
                    <a:pt x="1732" y="2018"/>
                  </a:cubicBezTo>
                  <a:cubicBezTo>
                    <a:pt x="1732" y="2018"/>
                    <a:pt x="1732" y="2018"/>
                    <a:pt x="1732" y="2018"/>
                  </a:cubicBezTo>
                  <a:cubicBezTo>
                    <a:pt x="1731" y="2017"/>
                    <a:pt x="1729" y="2012"/>
                    <a:pt x="1728" y="2008"/>
                  </a:cubicBezTo>
                  <a:cubicBezTo>
                    <a:pt x="1726" y="2003"/>
                    <a:pt x="1724" y="1998"/>
                    <a:pt x="1723" y="1995"/>
                  </a:cubicBezTo>
                  <a:cubicBezTo>
                    <a:pt x="1884" y="1899"/>
                    <a:pt x="2003" y="1747"/>
                    <a:pt x="2060" y="1571"/>
                  </a:cubicBezTo>
                  <a:cubicBezTo>
                    <a:pt x="2067" y="1572"/>
                    <a:pt x="2080" y="1574"/>
                    <a:pt x="2084" y="1575"/>
                  </a:cubicBezTo>
                  <a:cubicBezTo>
                    <a:pt x="2084" y="1575"/>
                    <a:pt x="2084" y="1575"/>
                    <a:pt x="2084" y="1575"/>
                  </a:cubicBezTo>
                  <a:cubicBezTo>
                    <a:pt x="2085" y="1575"/>
                    <a:pt x="2085" y="1575"/>
                    <a:pt x="2085" y="1575"/>
                  </a:cubicBezTo>
                  <a:cubicBezTo>
                    <a:pt x="2093" y="1570"/>
                    <a:pt x="2100" y="1563"/>
                    <a:pt x="2114" y="1563"/>
                  </a:cubicBezTo>
                  <a:cubicBezTo>
                    <a:pt x="2115" y="1563"/>
                    <a:pt x="2116" y="1563"/>
                    <a:pt x="2117" y="1563"/>
                  </a:cubicBezTo>
                  <a:cubicBezTo>
                    <a:pt x="2148" y="1568"/>
                    <a:pt x="2180" y="1579"/>
                    <a:pt x="2219" y="1593"/>
                  </a:cubicBezTo>
                  <a:close/>
                </a:path>
              </a:pathLst>
            </a:custGeom>
            <a:solidFill>
              <a:srgbClr val="326C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panose="020B0604020202020204" pitchFamily="34" charset="0"/>
                <a:cs typeface="Arial" panose="020B0604020202020204" pitchFamily="34" charset="0"/>
              </a:endParaRPr>
            </a:p>
          </p:txBody>
        </p:sp>
      </p:grpSp>
      <p:sp>
        <p:nvSpPr>
          <p:cNvPr id="51" name="TextBox 50"/>
          <p:cNvSpPr txBox="1"/>
          <p:nvPr/>
        </p:nvSpPr>
        <p:spPr>
          <a:xfrm>
            <a:off x="4145302" y="5946551"/>
            <a:ext cx="3901397" cy="318100"/>
          </a:xfrm>
          <a:prstGeom prst="rect">
            <a:avLst/>
          </a:prstGeom>
          <a:noFill/>
        </p:spPr>
        <p:txBody>
          <a:bodyPr wrap="square" rtlCol="0">
            <a:spAutoFit/>
          </a:bodyPr>
          <a:lstStyle/>
          <a:p>
            <a:pPr algn="ctr" defTabSz="914377"/>
            <a:r>
              <a:rPr lang="en-US" sz="1400" dirty="0">
                <a:gradFill>
                  <a:gsLst>
                    <a:gs pos="67021">
                      <a:schemeClr val="tx1"/>
                    </a:gs>
                    <a:gs pos="51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Authorizes AWS Identity with RBAC</a:t>
            </a:r>
          </a:p>
        </p:txBody>
      </p:sp>
      <p:sp>
        <p:nvSpPr>
          <p:cNvPr id="53" name="TextBox 52">
            <a:extLst>
              <a:ext uri="{FF2B5EF4-FFF2-40B4-BE49-F238E27FC236}">
                <a16:creationId xmlns:a16="http://schemas.microsoft.com/office/drawing/2014/main" xmlns="" id="{91D7D896-36B5-4091-8258-7A19CD2524BA}"/>
              </a:ext>
            </a:extLst>
          </p:cNvPr>
          <p:cNvSpPr txBox="1"/>
          <p:nvPr/>
        </p:nvSpPr>
        <p:spPr>
          <a:xfrm>
            <a:off x="5571922" y="4547035"/>
            <a:ext cx="1048157" cy="395045"/>
          </a:xfrm>
          <a:prstGeom prst="rect">
            <a:avLst/>
          </a:prstGeom>
          <a:noFill/>
        </p:spPr>
        <p:txBody>
          <a:bodyPr wrap="square" tIns="121920" rtlCol="0">
            <a:spAutoFit/>
          </a:bodyPr>
          <a:lstStyle>
            <a:defPPr>
              <a:defRPr lang="en-US"/>
            </a:defPPr>
            <a:lvl1pPr algn="ctr" defTabSz="685800">
              <a:defRPr sz="1100">
                <a:latin typeface="Amazon Ember" panose="020B0603020204020204" pitchFamily="34" charset="0"/>
                <a:ea typeface="Amazon Ember" panose="020B0603020204020204" pitchFamily="34" charset="0"/>
                <a:cs typeface="Amazon Ember" panose="020B0603020204020204" pitchFamily="34" charset="0"/>
              </a:defRPr>
            </a:lvl1pPr>
          </a:lstStyle>
          <a:p>
            <a:pPr defTabSz="914377"/>
            <a:r>
              <a:rPr lang="en-US" sz="1400" dirty="0">
                <a:gradFill>
                  <a:gsLst>
                    <a:gs pos="67021">
                      <a:schemeClr val="tx1"/>
                    </a:gs>
                    <a:gs pos="51000">
                      <a:schemeClr val="tx1"/>
                    </a:gs>
                  </a:gsLst>
                  <a:lin ang="5400000" scaled="1"/>
                </a:gradFill>
                <a:latin typeface="Arial" panose="020B0604020202020204" pitchFamily="34" charset="0"/>
                <a:cs typeface="Arial" panose="020B0604020202020204" pitchFamily="34" charset="0"/>
              </a:rPr>
              <a:t>K8s API</a:t>
            </a:r>
          </a:p>
        </p:txBody>
      </p:sp>
      <p:sp>
        <p:nvSpPr>
          <p:cNvPr id="54" name="TextBox 53">
            <a:extLst>
              <a:ext uri="{FF2B5EF4-FFF2-40B4-BE49-F238E27FC236}">
                <a16:creationId xmlns:a16="http://schemas.microsoft.com/office/drawing/2014/main" xmlns="" id="{91D7D896-36B5-4091-8258-7A19CD2524BA}"/>
              </a:ext>
            </a:extLst>
          </p:cNvPr>
          <p:cNvSpPr txBox="1"/>
          <p:nvPr/>
        </p:nvSpPr>
        <p:spPr>
          <a:xfrm>
            <a:off x="2387191" y="2921607"/>
            <a:ext cx="2638099" cy="395045"/>
          </a:xfrm>
          <a:prstGeom prst="rect">
            <a:avLst/>
          </a:prstGeom>
          <a:noFill/>
        </p:spPr>
        <p:txBody>
          <a:bodyPr wrap="square" bIns="121920" rtlCol="0">
            <a:spAutoFit/>
          </a:bodyPr>
          <a:lstStyle/>
          <a:p>
            <a:pPr algn="ctr" defTabSz="914377"/>
            <a:r>
              <a:rPr lang="en-US" sz="1400" dirty="0">
                <a:gradFill>
                  <a:gsLst>
                    <a:gs pos="67021">
                      <a:schemeClr val="tx1"/>
                    </a:gs>
                    <a:gs pos="51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Passes AWS Identity</a:t>
            </a:r>
          </a:p>
        </p:txBody>
      </p:sp>
      <p:sp>
        <p:nvSpPr>
          <p:cNvPr id="55" name="TextBox 54">
            <a:extLst>
              <a:ext uri="{FF2B5EF4-FFF2-40B4-BE49-F238E27FC236}">
                <a16:creationId xmlns:a16="http://schemas.microsoft.com/office/drawing/2014/main" xmlns="" id="{91D7D896-36B5-4091-8258-7A19CD2524BA}"/>
              </a:ext>
            </a:extLst>
          </p:cNvPr>
          <p:cNvSpPr txBox="1"/>
          <p:nvPr/>
        </p:nvSpPr>
        <p:spPr>
          <a:xfrm>
            <a:off x="7150905" y="3533112"/>
            <a:ext cx="2707808" cy="318100"/>
          </a:xfrm>
          <a:prstGeom prst="rect">
            <a:avLst/>
          </a:prstGeom>
          <a:noFill/>
        </p:spPr>
        <p:txBody>
          <a:bodyPr wrap="square" rtlCol="0">
            <a:spAutoFit/>
          </a:bodyPr>
          <a:lstStyle/>
          <a:p>
            <a:pPr algn="ctr" defTabSz="914377"/>
            <a:r>
              <a:rPr lang="en-US" sz="1400" dirty="0">
                <a:gradFill>
                  <a:gsLst>
                    <a:gs pos="67021">
                      <a:schemeClr val="tx1"/>
                    </a:gs>
                    <a:gs pos="51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Verifies AWS Identity</a:t>
            </a:r>
          </a:p>
        </p:txBody>
      </p:sp>
      <p:grpSp>
        <p:nvGrpSpPr>
          <p:cNvPr id="67" name="Group 66"/>
          <p:cNvGrpSpPr/>
          <p:nvPr/>
        </p:nvGrpSpPr>
        <p:grpSpPr>
          <a:xfrm>
            <a:off x="10198100" y="3111421"/>
            <a:ext cx="1537072" cy="1830659"/>
            <a:chOff x="7550401" y="1938842"/>
            <a:chExt cx="1152804" cy="1372994"/>
          </a:xfrm>
        </p:grpSpPr>
        <p:pic>
          <p:nvPicPr>
            <p:cNvPr id="46" name="Picture 45">
              <a:extLst>
                <a:ext uri="{FF2B5EF4-FFF2-40B4-BE49-F238E27FC236}">
                  <a16:creationId xmlns:a16="http://schemas.microsoft.com/office/drawing/2014/main" xmlns="" id="{399E41D9-0819-4E41-9235-292CCC93CD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3101" y="1938842"/>
              <a:ext cx="547405" cy="1037193"/>
            </a:xfrm>
            <a:prstGeom prst="rect">
              <a:avLst/>
            </a:prstGeom>
          </p:spPr>
        </p:pic>
        <p:sp>
          <p:nvSpPr>
            <p:cNvPr id="58" name="TextBox 57">
              <a:extLst>
                <a:ext uri="{FF2B5EF4-FFF2-40B4-BE49-F238E27FC236}">
                  <a16:creationId xmlns:a16="http://schemas.microsoft.com/office/drawing/2014/main" xmlns="" id="{91D7D896-36B5-4091-8258-7A19CD2524BA}"/>
                </a:ext>
              </a:extLst>
            </p:cNvPr>
            <p:cNvSpPr txBox="1"/>
            <p:nvPr/>
          </p:nvSpPr>
          <p:spPr>
            <a:xfrm>
              <a:off x="7550401" y="3015552"/>
              <a:ext cx="1152804" cy="296284"/>
            </a:xfrm>
            <a:prstGeom prst="rect">
              <a:avLst/>
            </a:prstGeom>
            <a:noFill/>
          </p:spPr>
          <p:txBody>
            <a:bodyPr wrap="square" tIns="121920" rtlCol="0">
              <a:spAutoFit/>
            </a:bodyPr>
            <a:lstStyle>
              <a:defPPr>
                <a:defRPr lang="en-US"/>
              </a:defPPr>
              <a:lvl1pPr algn="ctr" defTabSz="685800">
                <a:defRPr sz="1100">
                  <a:latin typeface="Amazon Ember" panose="020B0603020204020204" pitchFamily="34" charset="0"/>
                  <a:ea typeface="Amazon Ember" panose="020B0603020204020204" pitchFamily="34" charset="0"/>
                  <a:cs typeface="Amazon Ember" panose="020B0603020204020204" pitchFamily="34" charset="0"/>
                </a:defRPr>
              </a:lvl1pPr>
            </a:lstStyle>
            <a:p>
              <a:pPr defTabSz="914377"/>
              <a:r>
                <a:rPr lang="en-US" sz="1400" dirty="0">
                  <a:gradFill>
                    <a:gsLst>
                      <a:gs pos="67021">
                        <a:schemeClr val="tx1"/>
                      </a:gs>
                      <a:gs pos="51000">
                        <a:schemeClr val="tx1"/>
                      </a:gs>
                    </a:gsLst>
                    <a:lin ang="5400000" scaled="1"/>
                  </a:gradFill>
                  <a:latin typeface="Arial" panose="020B0604020202020204" pitchFamily="34" charset="0"/>
                  <a:cs typeface="Arial" panose="020B0604020202020204" pitchFamily="34" charset="0"/>
                </a:rPr>
                <a:t>AWS </a:t>
              </a:r>
              <a:r>
                <a:rPr lang="en-US" sz="1400" dirty="0" err="1">
                  <a:gradFill>
                    <a:gsLst>
                      <a:gs pos="67021">
                        <a:schemeClr val="tx1"/>
                      </a:gs>
                      <a:gs pos="51000">
                        <a:schemeClr val="tx1"/>
                      </a:gs>
                    </a:gsLst>
                    <a:lin ang="5400000" scaled="1"/>
                  </a:gradFill>
                  <a:latin typeface="Arial" panose="020B0604020202020204" pitchFamily="34" charset="0"/>
                  <a:cs typeface="Arial" panose="020B0604020202020204" pitchFamily="34" charset="0"/>
                </a:rPr>
                <a:t>Auth</a:t>
              </a:r>
              <a:endParaRPr lang="en-US" sz="1400" dirty="0">
                <a:gradFill>
                  <a:gsLst>
                    <a:gs pos="67021">
                      <a:schemeClr val="tx1"/>
                    </a:gs>
                    <a:gs pos="51000">
                      <a:schemeClr val="tx1"/>
                    </a:gs>
                  </a:gsLst>
                  <a:lin ang="5400000" scaled="1"/>
                </a:gradFill>
                <a:latin typeface="Arial" panose="020B0604020202020204" pitchFamily="34" charset="0"/>
                <a:cs typeface="Arial" panose="020B0604020202020204" pitchFamily="34" charset="0"/>
              </a:endParaRPr>
            </a:p>
          </p:txBody>
        </p:sp>
      </p:grpSp>
      <p:cxnSp>
        <p:nvCxnSpPr>
          <p:cNvPr id="59" name="Straight Arrow Connector 58">
            <a:extLst>
              <a:ext uri="{FF2B5EF4-FFF2-40B4-BE49-F238E27FC236}">
                <a16:creationId xmlns:a16="http://schemas.microsoft.com/office/drawing/2014/main" xmlns="" id="{1A3DDFA0-5F92-4234-9696-1B1EC26DA278}"/>
              </a:ext>
            </a:extLst>
          </p:cNvPr>
          <p:cNvCxnSpPr>
            <a:cxnSpLocks/>
          </p:cNvCxnSpPr>
          <p:nvPr/>
        </p:nvCxnSpPr>
        <p:spPr>
          <a:xfrm>
            <a:off x="6583675" y="5086219"/>
            <a:ext cx="0" cy="729153"/>
          </a:xfrm>
          <a:prstGeom prst="straightConnector1">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cxnSp>
        <p:nvCxnSpPr>
          <p:cNvPr id="60" name="Straight Arrow Connector 59">
            <a:extLst>
              <a:ext uri="{FF2B5EF4-FFF2-40B4-BE49-F238E27FC236}">
                <a16:creationId xmlns:a16="http://schemas.microsoft.com/office/drawing/2014/main" xmlns="" id="{1A3DDFA0-5F92-4234-9696-1B1EC26DA278}"/>
              </a:ext>
            </a:extLst>
          </p:cNvPr>
          <p:cNvCxnSpPr>
            <a:cxnSpLocks/>
          </p:cNvCxnSpPr>
          <p:nvPr/>
        </p:nvCxnSpPr>
        <p:spPr>
          <a:xfrm flipV="1">
            <a:off x="5608325" y="5085034"/>
            <a:ext cx="0" cy="731520"/>
          </a:xfrm>
          <a:prstGeom prst="straightConnector1">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sp>
        <p:nvSpPr>
          <p:cNvPr id="61" name="Rounded Rectangle 60"/>
          <p:cNvSpPr/>
          <p:nvPr/>
        </p:nvSpPr>
        <p:spPr>
          <a:xfrm>
            <a:off x="3523360" y="3468248"/>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50" b="1" dirty="0">
                <a:gradFill>
                  <a:gsLst>
                    <a:gs pos="40426">
                      <a:schemeClr val="accent2"/>
                    </a:gs>
                    <a:gs pos="68000">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1</a:t>
            </a:r>
          </a:p>
        </p:txBody>
      </p:sp>
      <p:sp>
        <p:nvSpPr>
          <p:cNvPr id="62" name="Rounded Rectangle 61"/>
          <p:cNvSpPr/>
          <p:nvPr/>
        </p:nvSpPr>
        <p:spPr>
          <a:xfrm>
            <a:off x="8321931" y="3937839"/>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50" b="1" dirty="0">
                <a:gradFill>
                  <a:gsLst>
                    <a:gs pos="40426">
                      <a:schemeClr val="accent2"/>
                    </a:gs>
                    <a:gs pos="68000">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2</a:t>
            </a:r>
          </a:p>
        </p:txBody>
      </p:sp>
      <p:sp>
        <p:nvSpPr>
          <p:cNvPr id="63" name="Rounded Rectangle 62"/>
          <p:cNvSpPr/>
          <p:nvPr/>
        </p:nvSpPr>
        <p:spPr>
          <a:xfrm>
            <a:off x="5913120" y="5269585"/>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50" b="1" dirty="0">
                <a:gradFill>
                  <a:gsLst>
                    <a:gs pos="40426">
                      <a:schemeClr val="accent2"/>
                    </a:gs>
                    <a:gs pos="68000">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3</a:t>
            </a:r>
          </a:p>
        </p:txBody>
      </p:sp>
      <p:sp>
        <p:nvSpPr>
          <p:cNvPr id="64" name="Rounded Rectangle 63"/>
          <p:cNvSpPr/>
          <p:nvPr/>
        </p:nvSpPr>
        <p:spPr>
          <a:xfrm>
            <a:off x="3523360" y="4040079"/>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50" b="1" dirty="0">
                <a:gradFill>
                  <a:gsLst>
                    <a:gs pos="40426">
                      <a:schemeClr val="accent2"/>
                    </a:gs>
                    <a:gs pos="68000">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4</a:t>
            </a:r>
          </a:p>
        </p:txBody>
      </p:sp>
      <p:grpSp>
        <p:nvGrpSpPr>
          <p:cNvPr id="66" name="Group 65"/>
          <p:cNvGrpSpPr/>
          <p:nvPr/>
        </p:nvGrpSpPr>
        <p:grpSpPr>
          <a:xfrm>
            <a:off x="465667" y="3321158"/>
            <a:ext cx="1566333" cy="1620921"/>
            <a:chOff x="712790" y="2165002"/>
            <a:chExt cx="1174750" cy="1215691"/>
          </a:xfrm>
        </p:grpSpPr>
        <p:sp>
          <p:nvSpPr>
            <p:cNvPr id="33" name="TextBox 32">
              <a:extLst>
                <a:ext uri="{FF2B5EF4-FFF2-40B4-BE49-F238E27FC236}">
                  <a16:creationId xmlns:a16="http://schemas.microsoft.com/office/drawing/2014/main" xmlns="" id="{91D7D896-36B5-4091-8258-7A19CD2524BA}"/>
                </a:ext>
              </a:extLst>
            </p:cNvPr>
            <p:cNvSpPr txBox="1"/>
            <p:nvPr/>
          </p:nvSpPr>
          <p:spPr>
            <a:xfrm>
              <a:off x="712790" y="3084409"/>
              <a:ext cx="1174750" cy="296284"/>
            </a:xfrm>
            <a:prstGeom prst="rect">
              <a:avLst/>
            </a:prstGeom>
            <a:noFill/>
          </p:spPr>
          <p:txBody>
            <a:bodyPr wrap="square" tIns="121920" rtlCol="0">
              <a:spAutoFit/>
            </a:bodyPr>
            <a:lstStyle/>
            <a:p>
              <a:pPr algn="ctr" defTabSz="914377"/>
              <a:r>
                <a:rPr lang="en-US" sz="1400" dirty="0" err="1">
                  <a:gradFill>
                    <a:gsLst>
                      <a:gs pos="67021">
                        <a:schemeClr val="tx1"/>
                      </a:gs>
                      <a:gs pos="51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Kubectl</a:t>
              </a:r>
              <a:endParaRPr lang="en-US" sz="1400" dirty="0">
                <a:gradFill>
                  <a:gsLst>
                    <a:gs pos="67021">
                      <a:schemeClr val="tx1"/>
                    </a:gs>
                    <a:gs pos="51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pic>
          <p:nvPicPr>
            <p:cNvPr id="65" name="Picture 6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509" y="2165002"/>
              <a:ext cx="877312" cy="877312"/>
            </a:xfrm>
            <a:prstGeom prst="rect">
              <a:avLst/>
            </a:prstGeom>
          </p:spPr>
        </p:pic>
      </p:grpSp>
      <p:sp>
        <p:nvSpPr>
          <p:cNvPr id="29" name="Shape 159">
            <a:extLst>
              <a:ext uri="{FF2B5EF4-FFF2-40B4-BE49-F238E27FC236}">
                <a16:creationId xmlns:a16="http://schemas.microsoft.com/office/drawing/2014/main" xmlns="" id="{A284F12A-391F-42B0-9187-BC2683516B21}"/>
              </a:ext>
            </a:extLst>
          </p:cNvPr>
          <p:cNvSpPr txBox="1">
            <a:spLocks/>
          </p:cNvSpPr>
          <p:nvPr/>
        </p:nvSpPr>
        <p:spPr>
          <a:xfrm>
            <a:off x="463296" y="1946257"/>
            <a:ext cx="11265407" cy="430887"/>
          </a:xfrm>
          <a:prstGeom prst="rect">
            <a:avLst/>
          </a:prstGeom>
        </p:spPr>
        <p:txBody>
          <a:bodyPr vert="horz"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000" spc="67" dirty="0">
                <a:gradFill>
                  <a:gsLst>
                    <a:gs pos="81915">
                      <a:schemeClr val="tx1"/>
                    </a:gs>
                    <a:gs pos="70787">
                      <a:schemeClr val="tx1"/>
                    </a:gs>
                  </a:gsLst>
                  <a:lin ang="5400000" scaled="1"/>
                </a:gradFill>
                <a:latin typeface="Arial" panose="020B0604020202020204" pitchFamily="34" charset="0"/>
                <a:cs typeface="Arial" panose="020B0604020202020204" pitchFamily="34" charset="0"/>
              </a:rPr>
              <a:t>github.com/</a:t>
            </a:r>
            <a:r>
              <a:rPr lang="en-US" sz="2000" spc="67" dirty="0" err="1">
                <a:gradFill>
                  <a:gsLst>
                    <a:gs pos="81915">
                      <a:schemeClr val="tx1"/>
                    </a:gs>
                    <a:gs pos="70787">
                      <a:schemeClr val="tx1"/>
                    </a:gs>
                  </a:gsLst>
                  <a:lin ang="5400000" scaled="1"/>
                </a:gradFill>
                <a:latin typeface="Arial" panose="020B0604020202020204" pitchFamily="34" charset="0"/>
                <a:cs typeface="Arial" panose="020B0604020202020204" pitchFamily="34" charset="0"/>
              </a:rPr>
              <a:t>heptio</a:t>
            </a:r>
            <a:r>
              <a:rPr lang="en-US" sz="2000" spc="67" dirty="0">
                <a:gradFill>
                  <a:gsLst>
                    <a:gs pos="81915">
                      <a:schemeClr val="tx1"/>
                    </a:gs>
                    <a:gs pos="70787">
                      <a:schemeClr val="tx1"/>
                    </a:gs>
                  </a:gsLst>
                  <a:lin ang="5400000" scaled="1"/>
                </a:gradFill>
                <a:latin typeface="Arial" panose="020B0604020202020204" pitchFamily="34" charset="0"/>
                <a:cs typeface="Arial" panose="020B0604020202020204" pitchFamily="34" charset="0"/>
              </a:rPr>
              <a:t>/authenticator</a:t>
            </a:r>
          </a:p>
        </p:txBody>
      </p:sp>
      <p:cxnSp>
        <p:nvCxnSpPr>
          <p:cNvPr id="47" name="Straight Arrow Connector 46">
            <a:extLst>
              <a:ext uri="{FF2B5EF4-FFF2-40B4-BE49-F238E27FC236}">
                <a16:creationId xmlns:a16="http://schemas.microsoft.com/office/drawing/2014/main" xmlns="" id="{1A3DDFA0-5F92-4234-9696-1B1EC26DA278}"/>
              </a:ext>
            </a:extLst>
          </p:cNvPr>
          <p:cNvCxnSpPr>
            <a:cxnSpLocks/>
          </p:cNvCxnSpPr>
          <p:nvPr/>
        </p:nvCxnSpPr>
        <p:spPr>
          <a:xfrm flipH="1" flipV="1">
            <a:off x="7041769" y="4522155"/>
            <a:ext cx="2926080" cy="1"/>
          </a:xfrm>
          <a:prstGeom prst="straightConnector1">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cxnSp>
        <p:nvCxnSpPr>
          <p:cNvPr id="52" name="Straight Arrow Connector 51">
            <a:extLst>
              <a:ext uri="{FF2B5EF4-FFF2-40B4-BE49-F238E27FC236}">
                <a16:creationId xmlns:a16="http://schemas.microsoft.com/office/drawing/2014/main" xmlns="" id="{1A3DDFA0-5F92-4234-9696-1B1EC26DA278}"/>
              </a:ext>
            </a:extLst>
          </p:cNvPr>
          <p:cNvCxnSpPr>
            <a:cxnSpLocks/>
          </p:cNvCxnSpPr>
          <p:nvPr/>
        </p:nvCxnSpPr>
        <p:spPr>
          <a:xfrm>
            <a:off x="7041769" y="3350423"/>
            <a:ext cx="2926080" cy="6433"/>
          </a:xfrm>
          <a:prstGeom prst="straightConnector1">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cxnSp>
        <p:nvCxnSpPr>
          <p:cNvPr id="56" name="Straight Arrow Connector 55">
            <a:extLst>
              <a:ext uri="{FF2B5EF4-FFF2-40B4-BE49-F238E27FC236}">
                <a16:creationId xmlns:a16="http://schemas.microsoft.com/office/drawing/2014/main" xmlns="" id="{1A3DDFA0-5F92-4234-9696-1B1EC26DA278}"/>
              </a:ext>
            </a:extLst>
          </p:cNvPr>
          <p:cNvCxnSpPr>
            <a:cxnSpLocks/>
          </p:cNvCxnSpPr>
          <p:nvPr/>
        </p:nvCxnSpPr>
        <p:spPr>
          <a:xfrm flipH="1" flipV="1">
            <a:off x="2243200" y="4522155"/>
            <a:ext cx="2926080" cy="1"/>
          </a:xfrm>
          <a:prstGeom prst="straightConnector1">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cxnSp>
        <p:nvCxnSpPr>
          <p:cNvPr id="45" name="Straight Arrow Connector 44">
            <a:extLst>
              <a:ext uri="{FF2B5EF4-FFF2-40B4-BE49-F238E27FC236}">
                <a16:creationId xmlns:a16="http://schemas.microsoft.com/office/drawing/2014/main" xmlns="" id="{1A3DDFA0-5F92-4234-9696-1B1EC26DA278}"/>
              </a:ext>
            </a:extLst>
          </p:cNvPr>
          <p:cNvCxnSpPr>
            <a:cxnSpLocks/>
          </p:cNvCxnSpPr>
          <p:nvPr/>
        </p:nvCxnSpPr>
        <p:spPr>
          <a:xfrm flipV="1">
            <a:off x="2243200" y="3352727"/>
            <a:ext cx="2926080" cy="4128"/>
          </a:xfrm>
          <a:prstGeom prst="straightConnector1">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spTree>
    <p:extLst>
      <p:ext uri="{BB962C8B-B14F-4D97-AF65-F5344CB8AC3E}">
        <p14:creationId xmlns:p14="http://schemas.microsoft.com/office/powerpoint/2010/main" val="80451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500"/>
                                        <p:tgtEl>
                                          <p:spTgt spid="66"/>
                                        </p:tgtEl>
                                      </p:cBhvr>
                                    </p:animEffect>
                                  </p:childTnLst>
                                </p:cTn>
                              </p:par>
                              <p:par>
                                <p:cTn id="8" presetID="10" presetClass="entr" presetSubtype="0"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par>
                                <p:cTn id="11" presetID="10" presetClass="entr" presetSubtype="0" fill="hold" nodeType="withEffect">
                                  <p:stCondLst>
                                    <p:cond delay="0"/>
                                  </p:stCondLst>
                                  <p:childTnLst>
                                    <p:set>
                                      <p:cBhvr>
                                        <p:cTn id="12" dur="1" fill="hold">
                                          <p:stCondLst>
                                            <p:cond delay="0"/>
                                          </p:stCondLst>
                                        </p:cTn>
                                        <p:tgtEl>
                                          <p:spTgt spid="67"/>
                                        </p:tgtEl>
                                        <p:attrNameLst>
                                          <p:attrName>style.visibility</p:attrName>
                                        </p:attrNameLst>
                                      </p:cBhvr>
                                      <p:to>
                                        <p:strVal val="visible"/>
                                      </p:to>
                                    </p:set>
                                    <p:animEffect transition="in" filter="fade">
                                      <p:cBhvr>
                                        <p:cTn id="13" dur="500"/>
                                        <p:tgtEl>
                                          <p:spTgt spid="6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fade">
                                      <p:cBhvr>
                                        <p:cTn id="21" dur="500"/>
                                        <p:tgtEl>
                                          <p:spTgt spid="5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fade">
                                      <p:cBhvr>
                                        <p:cTn id="29" dur="500"/>
                                        <p:tgtEl>
                                          <p:spTgt spid="52"/>
                                        </p:tgtEl>
                                      </p:cBhvr>
                                    </p:animEffect>
                                  </p:childTnLst>
                                </p:cTn>
                              </p:par>
                              <p:par>
                                <p:cTn id="30" presetID="10" presetClass="entr" presetSubtype="0" fill="hold" nodeType="withEffect">
                                  <p:stCondLst>
                                    <p:cond delay="0"/>
                                  </p:stCondLst>
                                  <p:childTnLst>
                                    <p:set>
                                      <p:cBhvr>
                                        <p:cTn id="31" dur="1" fill="hold">
                                          <p:stCondLst>
                                            <p:cond delay="0"/>
                                          </p:stCondLst>
                                        </p:cTn>
                                        <p:tgtEl>
                                          <p:spTgt spid="47"/>
                                        </p:tgtEl>
                                        <p:attrNameLst>
                                          <p:attrName>style.visibility</p:attrName>
                                        </p:attrNameLst>
                                      </p:cBhvr>
                                      <p:to>
                                        <p:strVal val="visible"/>
                                      </p:to>
                                    </p:set>
                                    <p:animEffect transition="in" filter="fade">
                                      <p:cBhvr>
                                        <p:cTn id="32" dur="500"/>
                                        <p:tgtEl>
                                          <p:spTgt spid="4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animEffect transition="in" filter="fade">
                                      <p:cBhvr>
                                        <p:cTn id="35" dur="500"/>
                                        <p:tgtEl>
                                          <p:spTgt spid="5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2"/>
                                        </p:tgtEl>
                                        <p:attrNameLst>
                                          <p:attrName>style.visibility</p:attrName>
                                        </p:attrNameLst>
                                      </p:cBhvr>
                                      <p:to>
                                        <p:strVal val="visible"/>
                                      </p:to>
                                    </p:set>
                                    <p:animEffect transition="in" filter="fade">
                                      <p:cBhvr>
                                        <p:cTn id="38" dur="500"/>
                                        <p:tgtEl>
                                          <p:spTgt spid="62"/>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60"/>
                                        </p:tgtEl>
                                        <p:attrNameLst>
                                          <p:attrName>style.visibility</p:attrName>
                                        </p:attrNameLst>
                                      </p:cBhvr>
                                      <p:to>
                                        <p:strVal val="visible"/>
                                      </p:to>
                                    </p:set>
                                    <p:animEffect transition="in" filter="fade">
                                      <p:cBhvr>
                                        <p:cTn id="43" dur="500"/>
                                        <p:tgtEl>
                                          <p:spTgt spid="60"/>
                                        </p:tgtEl>
                                      </p:cBhvr>
                                    </p:animEffect>
                                  </p:childTnLst>
                                </p:cTn>
                              </p:par>
                              <p:par>
                                <p:cTn id="44" presetID="10" presetClass="entr" presetSubtype="0" fill="hold" nodeType="with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fade">
                                      <p:cBhvr>
                                        <p:cTn id="46" dur="500"/>
                                        <p:tgtEl>
                                          <p:spTgt spid="5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3"/>
                                        </p:tgtEl>
                                        <p:attrNameLst>
                                          <p:attrName>style.visibility</p:attrName>
                                        </p:attrNameLst>
                                      </p:cBhvr>
                                      <p:to>
                                        <p:strVal val="visible"/>
                                      </p:to>
                                    </p:set>
                                    <p:animEffect transition="in" filter="fade">
                                      <p:cBhvr>
                                        <p:cTn id="49" dur="500"/>
                                        <p:tgtEl>
                                          <p:spTgt spid="5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3"/>
                                        </p:tgtEl>
                                        <p:attrNameLst>
                                          <p:attrName>style.visibility</p:attrName>
                                        </p:attrNameLst>
                                      </p:cBhvr>
                                      <p:to>
                                        <p:strVal val="visible"/>
                                      </p:to>
                                    </p:set>
                                    <p:animEffect transition="in" filter="fade">
                                      <p:cBhvr>
                                        <p:cTn id="52" dur="500"/>
                                        <p:tgtEl>
                                          <p:spTgt spid="63"/>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1"/>
                                        </p:tgtEl>
                                        <p:attrNameLst>
                                          <p:attrName>style.visibility</p:attrName>
                                        </p:attrNameLst>
                                      </p:cBhvr>
                                      <p:to>
                                        <p:strVal val="visible"/>
                                      </p:to>
                                    </p:set>
                                    <p:animEffect transition="in" filter="fade">
                                      <p:cBhvr>
                                        <p:cTn id="55" dur="500"/>
                                        <p:tgtEl>
                                          <p:spTgt spid="5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56"/>
                                        </p:tgtEl>
                                        <p:attrNameLst>
                                          <p:attrName>style.visibility</p:attrName>
                                        </p:attrNameLst>
                                      </p:cBhvr>
                                      <p:to>
                                        <p:strVal val="visible"/>
                                      </p:to>
                                    </p:set>
                                    <p:animEffect transition="in" filter="fade">
                                      <p:cBhvr>
                                        <p:cTn id="60" dur="500"/>
                                        <p:tgtEl>
                                          <p:spTgt spid="56"/>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7"/>
                                        </p:tgtEl>
                                        <p:attrNameLst>
                                          <p:attrName>style.visibility</p:attrName>
                                        </p:attrNameLst>
                                      </p:cBhvr>
                                      <p:to>
                                        <p:strVal val="visible"/>
                                      </p:to>
                                    </p:set>
                                    <p:animEffect transition="in" filter="fade">
                                      <p:cBhvr>
                                        <p:cTn id="63" dur="500"/>
                                        <p:tgtEl>
                                          <p:spTgt spid="57"/>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4"/>
                                        </p:tgtEl>
                                        <p:attrNameLst>
                                          <p:attrName>style.visibility</p:attrName>
                                        </p:attrNameLst>
                                      </p:cBhvr>
                                      <p:to>
                                        <p:strVal val="visible"/>
                                      </p:to>
                                    </p:set>
                                    <p:animEffect transition="in" filter="fade">
                                      <p:cBhvr>
                                        <p:cTn id="66"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1" grpId="0"/>
      <p:bldP spid="53" grpId="0"/>
      <p:bldP spid="54" grpId="0"/>
      <p:bldP spid="55" grpId="0"/>
      <p:bldP spid="61" grpId="0" animBg="1"/>
      <p:bldP spid="62" grpId="0" animBg="1"/>
      <p:bldP spid="63" grpId="0" animBg="1"/>
      <p:bldP spid="6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xmlns="" id="{F7CCCC56-38C5-4451-9CA9-CB35CFEA83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2684" y="2886548"/>
            <a:ext cx="2286541" cy="2371232"/>
          </a:xfrm>
          <a:prstGeom prst="rect">
            <a:avLst/>
          </a:prstGeom>
        </p:spPr>
      </p:pic>
      <p:pic>
        <p:nvPicPr>
          <p:cNvPr id="19" name="Picture 18">
            <a:extLst>
              <a:ext uri="{FF2B5EF4-FFF2-40B4-BE49-F238E27FC236}">
                <a16:creationId xmlns:a16="http://schemas.microsoft.com/office/drawing/2014/main" xmlns="" id="{D808C498-30C9-4465-9E3B-3D326FF59D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794" y="2886548"/>
            <a:ext cx="2286541" cy="2371232"/>
          </a:xfrm>
          <a:prstGeom prst="rect">
            <a:avLst/>
          </a:prstGeom>
        </p:spPr>
      </p:pic>
      <p:grpSp>
        <p:nvGrpSpPr>
          <p:cNvPr id="8" name="Group 7">
            <a:extLst>
              <a:ext uri="{FF2B5EF4-FFF2-40B4-BE49-F238E27FC236}">
                <a16:creationId xmlns:a16="http://schemas.microsoft.com/office/drawing/2014/main" xmlns="" id="{0BB2DB58-678B-46F5-AB54-69621D635062}"/>
              </a:ext>
            </a:extLst>
          </p:cNvPr>
          <p:cNvGrpSpPr/>
          <p:nvPr/>
        </p:nvGrpSpPr>
        <p:grpSpPr>
          <a:xfrm>
            <a:off x="2302362" y="3625118"/>
            <a:ext cx="3915557" cy="1268319"/>
            <a:chOff x="1726771" y="2993155"/>
            <a:chExt cx="2936668" cy="951239"/>
          </a:xfrm>
        </p:grpSpPr>
        <p:grpSp>
          <p:nvGrpSpPr>
            <p:cNvPr id="37" name="Group 36">
              <a:extLst>
                <a:ext uri="{FF2B5EF4-FFF2-40B4-BE49-F238E27FC236}">
                  <a16:creationId xmlns:a16="http://schemas.microsoft.com/office/drawing/2014/main" xmlns="" id="{04CD2F82-461B-40F1-BE83-E06A0D41F650}"/>
                </a:ext>
              </a:extLst>
            </p:cNvPr>
            <p:cNvGrpSpPr/>
            <p:nvPr/>
          </p:nvGrpSpPr>
          <p:grpSpPr>
            <a:xfrm>
              <a:off x="1726771" y="2993155"/>
              <a:ext cx="742132" cy="438912"/>
              <a:chOff x="1726771" y="2993155"/>
              <a:chExt cx="742132" cy="438912"/>
            </a:xfrm>
          </p:grpSpPr>
          <p:sp>
            <p:nvSpPr>
              <p:cNvPr id="38" name="Rounded Rectangle 10">
                <a:extLst>
                  <a:ext uri="{FF2B5EF4-FFF2-40B4-BE49-F238E27FC236}">
                    <a16:creationId xmlns:a16="http://schemas.microsoft.com/office/drawing/2014/main" xmlns="" id="{FA4FEC19-D33D-47F1-8635-F072384D0061}"/>
                  </a:ext>
                </a:extLst>
              </p:cNvPr>
              <p:cNvSpPr/>
              <p:nvPr/>
            </p:nvSpPr>
            <p:spPr>
              <a:xfrm>
                <a:off x="1726771" y="2993155"/>
                <a:ext cx="742132" cy="438912"/>
              </a:xfrm>
              <a:prstGeom prst="round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endParaRPr>
              </a:p>
            </p:txBody>
          </p:sp>
          <p:sp>
            <p:nvSpPr>
              <p:cNvPr id="39" name="Rounded Rectangle 10">
                <a:extLst>
                  <a:ext uri="{FF2B5EF4-FFF2-40B4-BE49-F238E27FC236}">
                    <a16:creationId xmlns:a16="http://schemas.microsoft.com/office/drawing/2014/main" xmlns="" id="{B603E363-92AF-4F23-A3C7-E5C1443B7CA9}"/>
                  </a:ext>
                </a:extLst>
              </p:cNvPr>
              <p:cNvSpPr/>
              <p:nvPr/>
            </p:nvSpPr>
            <p:spPr>
              <a:xfrm>
                <a:off x="1726771" y="2993155"/>
                <a:ext cx="742132" cy="41148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rPr>
                  <a:t>Pod 1</a:t>
                </a:r>
              </a:p>
            </p:txBody>
          </p:sp>
        </p:grpSp>
        <p:grpSp>
          <p:nvGrpSpPr>
            <p:cNvPr id="40" name="Group 39">
              <a:extLst>
                <a:ext uri="{FF2B5EF4-FFF2-40B4-BE49-F238E27FC236}">
                  <a16:creationId xmlns:a16="http://schemas.microsoft.com/office/drawing/2014/main" xmlns="" id="{D852B391-05D6-4F7A-AA6C-BFAF738A670D}"/>
                </a:ext>
              </a:extLst>
            </p:cNvPr>
            <p:cNvGrpSpPr/>
            <p:nvPr/>
          </p:nvGrpSpPr>
          <p:grpSpPr>
            <a:xfrm>
              <a:off x="1726771" y="3505482"/>
              <a:ext cx="742132" cy="438912"/>
              <a:chOff x="1726771" y="3505482"/>
              <a:chExt cx="742132" cy="438912"/>
            </a:xfrm>
          </p:grpSpPr>
          <p:sp>
            <p:nvSpPr>
              <p:cNvPr id="41" name="Rounded Rectangle 23">
                <a:extLst>
                  <a:ext uri="{FF2B5EF4-FFF2-40B4-BE49-F238E27FC236}">
                    <a16:creationId xmlns:a16="http://schemas.microsoft.com/office/drawing/2014/main" xmlns="" id="{220D7AC0-1454-493E-A77A-1D8134D881CB}"/>
                  </a:ext>
                </a:extLst>
              </p:cNvPr>
              <p:cNvSpPr/>
              <p:nvPr/>
            </p:nvSpPr>
            <p:spPr>
              <a:xfrm>
                <a:off x="1726771" y="3505482"/>
                <a:ext cx="742132" cy="438912"/>
              </a:xfrm>
              <a:prstGeom prst="round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endParaRPr>
              </a:p>
            </p:txBody>
          </p:sp>
          <p:sp>
            <p:nvSpPr>
              <p:cNvPr id="42" name="Rounded Rectangle 23">
                <a:extLst>
                  <a:ext uri="{FF2B5EF4-FFF2-40B4-BE49-F238E27FC236}">
                    <a16:creationId xmlns:a16="http://schemas.microsoft.com/office/drawing/2014/main" xmlns="" id="{60CAF432-6409-451B-8E01-212B4CF912E4}"/>
                  </a:ext>
                </a:extLst>
              </p:cNvPr>
              <p:cNvSpPr/>
              <p:nvPr/>
            </p:nvSpPr>
            <p:spPr>
              <a:xfrm>
                <a:off x="1726771" y="3505482"/>
                <a:ext cx="742132" cy="41148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rPr>
                  <a:t>Pod 2</a:t>
                </a:r>
              </a:p>
            </p:txBody>
          </p:sp>
        </p:grpSp>
        <p:grpSp>
          <p:nvGrpSpPr>
            <p:cNvPr id="43" name="Group 42">
              <a:extLst>
                <a:ext uri="{FF2B5EF4-FFF2-40B4-BE49-F238E27FC236}">
                  <a16:creationId xmlns:a16="http://schemas.microsoft.com/office/drawing/2014/main" xmlns="" id="{3DCCBB61-17E1-4A06-B4F3-82ED29334A2B}"/>
                </a:ext>
              </a:extLst>
            </p:cNvPr>
            <p:cNvGrpSpPr/>
            <p:nvPr/>
          </p:nvGrpSpPr>
          <p:grpSpPr>
            <a:xfrm>
              <a:off x="3921307" y="3505482"/>
              <a:ext cx="742132" cy="438912"/>
              <a:chOff x="3921307" y="3505482"/>
              <a:chExt cx="742132" cy="438912"/>
            </a:xfrm>
          </p:grpSpPr>
          <p:sp>
            <p:nvSpPr>
              <p:cNvPr id="44" name="Rounded Rectangle 29">
                <a:extLst>
                  <a:ext uri="{FF2B5EF4-FFF2-40B4-BE49-F238E27FC236}">
                    <a16:creationId xmlns:a16="http://schemas.microsoft.com/office/drawing/2014/main" xmlns="" id="{5AA6960D-CC5E-48FA-AA44-189A9250417B}"/>
                  </a:ext>
                </a:extLst>
              </p:cNvPr>
              <p:cNvSpPr/>
              <p:nvPr/>
            </p:nvSpPr>
            <p:spPr>
              <a:xfrm>
                <a:off x="3921307" y="3505482"/>
                <a:ext cx="742132" cy="438912"/>
              </a:xfrm>
              <a:prstGeom prst="round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endParaRPr>
              </a:p>
            </p:txBody>
          </p:sp>
          <p:sp>
            <p:nvSpPr>
              <p:cNvPr id="45" name="Rounded Rectangle 29">
                <a:extLst>
                  <a:ext uri="{FF2B5EF4-FFF2-40B4-BE49-F238E27FC236}">
                    <a16:creationId xmlns:a16="http://schemas.microsoft.com/office/drawing/2014/main" xmlns="" id="{AC1FF08E-6F06-4E55-AE07-972C6AEF860D}"/>
                  </a:ext>
                </a:extLst>
              </p:cNvPr>
              <p:cNvSpPr/>
              <p:nvPr/>
            </p:nvSpPr>
            <p:spPr>
              <a:xfrm>
                <a:off x="3921307" y="3505482"/>
                <a:ext cx="742132" cy="41148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rPr>
                  <a:t>Pod 3</a:t>
                </a:r>
              </a:p>
            </p:txBody>
          </p:sp>
        </p:grpSp>
      </p:grpSp>
      <p:sp>
        <p:nvSpPr>
          <p:cNvPr id="2" name="Title 1"/>
          <p:cNvSpPr>
            <a:spLocks noGrp="1"/>
          </p:cNvSpPr>
          <p:nvPr>
            <p:ph type="title"/>
          </p:nvPr>
        </p:nvSpPr>
        <p:spPr/>
        <p:txBody>
          <a:bodyPr/>
          <a:lstStyle/>
          <a:p>
            <a:r>
              <a:rPr lang="en-US"/>
              <a:t>IAM role for Pods</a:t>
            </a:r>
            <a:endParaRPr lang="en-US" dirty="0"/>
          </a:p>
        </p:txBody>
      </p:sp>
      <p:sp>
        <p:nvSpPr>
          <p:cNvPr id="18" name="Rectangle 17">
            <a:extLst>
              <a:ext uri="{FF2B5EF4-FFF2-40B4-BE49-F238E27FC236}">
                <a16:creationId xmlns:a16="http://schemas.microsoft.com/office/drawing/2014/main" xmlns="" id="{23371F94-742D-4DB9-896C-6BF183B8FCB6}"/>
              </a:ext>
            </a:extLst>
          </p:cNvPr>
          <p:cNvSpPr/>
          <p:nvPr/>
        </p:nvSpPr>
        <p:spPr>
          <a:xfrm>
            <a:off x="8168596" y="1991967"/>
            <a:ext cx="1950720" cy="7315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lnSpc>
                <a:spcPct val="90000"/>
              </a:lnSpc>
            </a:pPr>
            <a:r>
              <a:rPr lang="en-US" sz="1600" dirty="0">
                <a:gradFill>
                  <a:gsLst>
                    <a:gs pos="29213">
                      <a:srgbClr val="FFFFFF"/>
                    </a:gs>
                    <a:gs pos="5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EC2 Metadata Service</a:t>
            </a:r>
          </a:p>
        </p:txBody>
      </p:sp>
      <p:cxnSp>
        <p:nvCxnSpPr>
          <p:cNvPr id="32" name="Curved Connector 26">
            <a:extLst>
              <a:ext uri="{FF2B5EF4-FFF2-40B4-BE49-F238E27FC236}">
                <a16:creationId xmlns:a16="http://schemas.microsoft.com/office/drawing/2014/main" xmlns="" id="{A1284F26-B387-4C04-999B-EA704C82D767}"/>
              </a:ext>
            </a:extLst>
          </p:cNvPr>
          <p:cNvCxnSpPr>
            <a:cxnSpLocks/>
            <a:endCxn id="18" idx="1"/>
          </p:cNvCxnSpPr>
          <p:nvPr/>
        </p:nvCxnSpPr>
        <p:spPr>
          <a:xfrm rot="5400000" flipH="1" flipV="1">
            <a:off x="5970634" y="2110257"/>
            <a:ext cx="1950493" cy="2445432"/>
          </a:xfrm>
          <a:prstGeom prst="bentConnector2">
            <a:avLst/>
          </a:prstGeom>
          <a:ln w="12700">
            <a:solidFill>
              <a:schemeClr val="tx2"/>
            </a:solidFill>
            <a:tailEnd type="arrow" w="lg" len="sm"/>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8551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IAM role for Pods</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2684" y="3636452"/>
            <a:ext cx="2286541" cy="2371232"/>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8218" y="3883155"/>
            <a:ext cx="745892" cy="420615"/>
          </a:xfrm>
          <a:prstGeom prst="rect">
            <a:avLst/>
          </a:prstGeom>
        </p:spPr>
      </p:pic>
      <p:sp>
        <p:nvSpPr>
          <p:cNvPr id="16" name="TextBox 15"/>
          <p:cNvSpPr txBox="1"/>
          <p:nvPr/>
        </p:nvSpPr>
        <p:spPr>
          <a:xfrm>
            <a:off x="4654369" y="2879876"/>
            <a:ext cx="1079639" cy="424732"/>
          </a:xfrm>
          <a:prstGeom prst="rect">
            <a:avLst/>
          </a:prstGeom>
          <a:noFill/>
        </p:spPr>
        <p:txBody>
          <a:bodyPr wrap="square" rtlCol="0">
            <a:spAutoFit/>
          </a:bodyPr>
          <a:lstStyle/>
          <a:p>
            <a:pPr algn="ctr" defTabSz="609585">
              <a:lnSpc>
                <a:spcPct val="90000"/>
              </a:lnSpc>
            </a:pPr>
            <a:r>
              <a:rPr lang="en-US" sz="12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Kube2iam</a:t>
            </a:r>
            <a:br>
              <a:rPr lang="en-US" sz="12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200" dirty="0" err="1">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DaemonSet</a:t>
            </a:r>
            <a:endParaRPr lang="en-US" sz="12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cxnSp>
        <p:nvCxnSpPr>
          <p:cNvPr id="17" name="Straight Connector 16"/>
          <p:cNvCxnSpPr>
            <a:cxnSpLocks/>
            <a:stCxn id="16" idx="1"/>
            <a:endCxn id="8" idx="0"/>
          </p:cNvCxnSpPr>
          <p:nvPr/>
        </p:nvCxnSpPr>
        <p:spPr>
          <a:xfrm rot="10800000" flipV="1">
            <a:off x="3731165" y="3092241"/>
            <a:ext cx="923205" cy="790913"/>
          </a:xfrm>
          <a:prstGeom prst="bentConnector2">
            <a:avLst/>
          </a:prstGeom>
          <a:ln w="6350">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26" name="Rectangle 25"/>
          <p:cNvSpPr/>
          <p:nvPr/>
        </p:nvSpPr>
        <p:spPr>
          <a:xfrm>
            <a:off x="8168596" y="2741870"/>
            <a:ext cx="1950720" cy="7315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lnSpc>
                <a:spcPct val="90000"/>
              </a:lnSpc>
            </a:pPr>
            <a:r>
              <a:rPr lang="en-US" sz="1600" dirty="0">
                <a:gradFill>
                  <a:gsLst>
                    <a:gs pos="29213">
                      <a:srgbClr val="FFFFFF"/>
                    </a:gs>
                    <a:gs pos="59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EC2 Metadata Service</a:t>
            </a:r>
          </a:p>
        </p:txBody>
      </p:sp>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794" y="3636452"/>
            <a:ext cx="2286541" cy="2371232"/>
          </a:xfrm>
          <a:prstGeom prst="rect">
            <a:avLst/>
          </a:prstGeom>
        </p:spPr>
      </p:pic>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4266" y="3883155"/>
            <a:ext cx="745892" cy="420615"/>
          </a:xfrm>
          <a:prstGeom prst="rect">
            <a:avLst/>
          </a:prstGeom>
        </p:spPr>
      </p:pic>
      <p:cxnSp>
        <p:nvCxnSpPr>
          <p:cNvPr id="35" name="Curved Connector 34"/>
          <p:cNvCxnSpPr>
            <a:cxnSpLocks/>
            <a:stCxn id="30" idx="0"/>
            <a:endCxn id="29" idx="1"/>
          </p:cNvCxnSpPr>
          <p:nvPr/>
        </p:nvCxnSpPr>
        <p:spPr>
          <a:xfrm rot="5400000" flipH="1" flipV="1">
            <a:off x="5521384" y="4295243"/>
            <a:ext cx="964661" cy="561101"/>
          </a:xfrm>
          <a:prstGeom prst="bentConnector2">
            <a:avLst/>
          </a:prstGeom>
          <a:ln w="12700">
            <a:solidFill>
              <a:schemeClr val="tx2"/>
            </a:solidFill>
            <a:tailEnd type="arrow" w="lg" len="sm"/>
          </a:ln>
          <a:effectLst/>
        </p:spPr>
        <p:style>
          <a:lnRef idx="2">
            <a:schemeClr val="accent1"/>
          </a:lnRef>
          <a:fillRef idx="0">
            <a:schemeClr val="accent1"/>
          </a:fillRef>
          <a:effectRef idx="1">
            <a:schemeClr val="accent1"/>
          </a:effectRef>
          <a:fontRef idx="minor">
            <a:schemeClr val="tx1"/>
          </a:fontRef>
        </p:style>
      </p:cxnSp>
      <p:sp>
        <p:nvSpPr>
          <p:cNvPr id="52" name="TextBox 51"/>
          <p:cNvSpPr txBox="1"/>
          <p:nvPr/>
        </p:nvSpPr>
        <p:spPr>
          <a:xfrm>
            <a:off x="7660770" y="4333362"/>
            <a:ext cx="1074333" cy="674031"/>
          </a:xfrm>
          <a:prstGeom prst="rect">
            <a:avLst/>
          </a:prstGeom>
          <a:noFill/>
        </p:spPr>
        <p:txBody>
          <a:bodyPr wrap="none" rtlCol="0">
            <a:spAutoFit/>
          </a:bodyPr>
          <a:lstStyle/>
          <a:p>
            <a:pPr defTabSz="609585">
              <a:lnSpc>
                <a:spcPct val="90000"/>
              </a:lnSpc>
            </a:pPr>
            <a: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Retrieve </a:t>
            </a:r>
            <a:b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temporary</a:t>
            </a:r>
            <a:b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credentials</a:t>
            </a:r>
          </a:p>
        </p:txBody>
      </p:sp>
      <p:cxnSp>
        <p:nvCxnSpPr>
          <p:cNvPr id="53" name="Straight Connector 52"/>
          <p:cNvCxnSpPr>
            <a:cxnSpLocks/>
            <a:stCxn id="16" idx="3"/>
            <a:endCxn id="29" idx="0"/>
          </p:cNvCxnSpPr>
          <p:nvPr/>
        </p:nvCxnSpPr>
        <p:spPr>
          <a:xfrm>
            <a:off x="5734008" y="3092242"/>
            <a:ext cx="923204" cy="790913"/>
          </a:xfrm>
          <a:prstGeom prst="bentConnector2">
            <a:avLst/>
          </a:prstGeom>
          <a:ln w="635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65" name="Curved Connector 64"/>
          <p:cNvCxnSpPr>
            <a:cxnSpLocks/>
            <a:stCxn id="29" idx="3"/>
            <a:endCxn id="67" idx="0"/>
          </p:cNvCxnSpPr>
          <p:nvPr/>
        </p:nvCxnSpPr>
        <p:spPr>
          <a:xfrm>
            <a:off x="7030158" y="4093462"/>
            <a:ext cx="2466607" cy="753259"/>
          </a:xfrm>
          <a:prstGeom prst="bentConnector2">
            <a:avLst/>
          </a:prstGeom>
          <a:ln w="12700">
            <a:solidFill>
              <a:schemeClr val="tx2"/>
            </a:solidFill>
            <a:tailEnd type="arrow" w="lg" len="sm"/>
          </a:ln>
          <a:effectLst/>
        </p:spPr>
        <p:style>
          <a:lnRef idx="2">
            <a:schemeClr val="accent1"/>
          </a:lnRef>
          <a:fillRef idx="0">
            <a:schemeClr val="accent1"/>
          </a:fillRef>
          <a:effectRef idx="1">
            <a:schemeClr val="accent1"/>
          </a:effectRef>
          <a:fontRef idx="minor">
            <a:schemeClr val="tx1"/>
          </a:fontRef>
        </p:style>
      </p:cxnSp>
      <p:pic>
        <p:nvPicPr>
          <p:cNvPr id="67" name="Picture 6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33577" y="4846721"/>
            <a:ext cx="726375" cy="416992"/>
          </a:xfrm>
          <a:prstGeom prst="rect">
            <a:avLst/>
          </a:prstGeom>
        </p:spPr>
      </p:pic>
      <p:sp>
        <p:nvSpPr>
          <p:cNvPr id="68" name="TextBox 67"/>
          <p:cNvSpPr txBox="1"/>
          <p:nvPr/>
        </p:nvSpPr>
        <p:spPr>
          <a:xfrm>
            <a:off x="9133577" y="5243114"/>
            <a:ext cx="985740" cy="732701"/>
          </a:xfrm>
          <a:prstGeom prst="rect">
            <a:avLst/>
          </a:prstGeom>
          <a:noFill/>
        </p:spPr>
        <p:txBody>
          <a:bodyPr wrap="square" lIns="0" tIns="121920" rIns="0" bIns="0" rtlCol="0">
            <a:spAutoFit/>
          </a:bodyPr>
          <a:lstStyle/>
          <a:p>
            <a:pPr defTabSz="609585">
              <a:lnSpc>
                <a:spcPct val="90000"/>
              </a:lnSpc>
            </a:pPr>
            <a: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Security </a:t>
            </a:r>
            <a:b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Token </a:t>
            </a:r>
            <a:b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400" dirty="0">
                <a:gradFill>
                  <a:gsLst>
                    <a:gs pos="72340">
                      <a:schemeClr val="tx1"/>
                    </a:gs>
                    <a:gs pos="49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Service</a:t>
            </a:r>
          </a:p>
        </p:txBody>
      </p:sp>
      <p:cxnSp>
        <p:nvCxnSpPr>
          <p:cNvPr id="27" name="Curved Connector 26"/>
          <p:cNvCxnSpPr>
            <a:cxnSpLocks/>
            <a:stCxn id="29" idx="3"/>
            <a:endCxn id="26" idx="1"/>
          </p:cNvCxnSpPr>
          <p:nvPr/>
        </p:nvCxnSpPr>
        <p:spPr>
          <a:xfrm flipV="1">
            <a:off x="7030158" y="3107630"/>
            <a:ext cx="1138439" cy="985832"/>
          </a:xfrm>
          <a:prstGeom prst="bentConnector3">
            <a:avLst>
              <a:gd name="adj1" fmla="val 47086"/>
            </a:avLst>
          </a:prstGeom>
          <a:ln w="12700">
            <a:solidFill>
              <a:schemeClr val="tx2"/>
            </a:solidFill>
            <a:tailEnd type="arrow" w="lg" len="sm"/>
          </a:ln>
          <a:effectLst/>
        </p:spPr>
        <p:style>
          <a:lnRef idx="2">
            <a:schemeClr val="accent1"/>
          </a:lnRef>
          <a:fillRef idx="0">
            <a:schemeClr val="accent1"/>
          </a:fillRef>
          <a:effectRef idx="1">
            <a:schemeClr val="accent1"/>
          </a:effectRef>
          <a:fontRef idx="minor">
            <a:schemeClr val="tx1"/>
          </a:fontRef>
        </p:style>
      </p:cxnSp>
      <p:sp>
        <p:nvSpPr>
          <p:cNvPr id="31" name="Rounded Rectangle 30"/>
          <p:cNvSpPr/>
          <p:nvPr/>
        </p:nvSpPr>
        <p:spPr>
          <a:xfrm>
            <a:off x="5543769" y="4300047"/>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50" b="1" dirty="0">
                <a:gradFill>
                  <a:gsLst>
                    <a:gs pos="43617">
                      <a:schemeClr val="accent2"/>
                    </a:gs>
                    <a:gs pos="73000">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1</a:t>
            </a:r>
          </a:p>
        </p:txBody>
      </p:sp>
      <p:sp>
        <p:nvSpPr>
          <p:cNvPr id="32" name="Rounded Rectangle 31"/>
          <p:cNvSpPr/>
          <p:nvPr/>
        </p:nvSpPr>
        <p:spPr>
          <a:xfrm>
            <a:off x="7919069" y="3909687"/>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50" b="1" dirty="0">
                <a:gradFill>
                  <a:gsLst>
                    <a:gs pos="43617">
                      <a:schemeClr val="accent2"/>
                    </a:gs>
                    <a:gs pos="73000">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2   </a:t>
            </a:r>
          </a:p>
        </p:txBody>
      </p:sp>
      <p:sp>
        <p:nvSpPr>
          <p:cNvPr id="33" name="Rounded Rectangle 32"/>
          <p:cNvSpPr/>
          <p:nvPr/>
        </p:nvSpPr>
        <p:spPr>
          <a:xfrm>
            <a:off x="7384879" y="3290619"/>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50" b="1" dirty="0">
                <a:gradFill>
                  <a:gsLst>
                    <a:gs pos="43617">
                      <a:schemeClr val="accent2"/>
                    </a:gs>
                    <a:gs pos="73000">
                      <a:schemeClr val="accent2"/>
                    </a:gs>
                  </a:gsLst>
                  <a:lin ang="5400000" scaled="1"/>
                </a:gradFill>
                <a:latin typeface="Arial" panose="020B0604020202020204" pitchFamily="34" charset="0"/>
                <a:ea typeface="Amazon Ember Heavy" panose="020B0803020204020204" pitchFamily="34" charset="0"/>
                <a:cs typeface="Arial" panose="020B0604020202020204" pitchFamily="34" charset="0"/>
              </a:rPr>
              <a:t>3</a:t>
            </a:r>
          </a:p>
        </p:txBody>
      </p:sp>
      <p:sp>
        <p:nvSpPr>
          <p:cNvPr id="25" name="Shape 159">
            <a:extLst>
              <a:ext uri="{FF2B5EF4-FFF2-40B4-BE49-F238E27FC236}">
                <a16:creationId xmlns:a16="http://schemas.microsoft.com/office/drawing/2014/main" xmlns="" id="{2F7E1ED8-FD68-4698-A046-F15439A750B1}"/>
              </a:ext>
            </a:extLst>
          </p:cNvPr>
          <p:cNvSpPr txBox="1">
            <a:spLocks/>
          </p:cNvSpPr>
          <p:nvPr/>
        </p:nvSpPr>
        <p:spPr>
          <a:xfrm>
            <a:off x="475487" y="1972741"/>
            <a:ext cx="11265407" cy="430887"/>
          </a:xfrm>
          <a:prstGeom prst="rect">
            <a:avLst/>
          </a:prstGeom>
        </p:spPr>
        <p:txBody>
          <a:bodyPr vert="horz"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84043">
                      <a:schemeClr val="tx1"/>
                    </a:gs>
                    <a:gs pos="70787">
                      <a:schemeClr val="tx1"/>
                    </a:gs>
                  </a:gsLst>
                  <a:lin ang="5400000" scaled="1"/>
                </a:gradFill>
                <a:latin typeface="Arial" panose="020B0604020202020204" pitchFamily="34" charset="0"/>
                <a:cs typeface="Arial" panose="020B0604020202020204" pitchFamily="34" charset="0"/>
              </a:rPr>
              <a:t>Kube2iam</a:t>
            </a:r>
            <a:r>
              <a:rPr lang="en-US" sz="2000" spc="67" dirty="0">
                <a:gradFill>
                  <a:gsLst>
                    <a:gs pos="84043">
                      <a:schemeClr val="tx1"/>
                    </a:gs>
                    <a:gs pos="70787">
                      <a:schemeClr val="tx1"/>
                    </a:gs>
                  </a:gsLst>
                  <a:lin ang="5400000" scaled="1"/>
                </a:gradFill>
                <a:latin typeface="Arial" panose="020B0604020202020204" pitchFamily="34" charset="0"/>
                <a:cs typeface="Arial" panose="020B0604020202020204" pitchFamily="34" charset="0"/>
              </a:rPr>
              <a:t>: github.com/</a:t>
            </a:r>
            <a:r>
              <a:rPr lang="en-US" sz="2000" spc="67" dirty="0" err="1">
                <a:gradFill>
                  <a:gsLst>
                    <a:gs pos="84043">
                      <a:schemeClr val="tx1"/>
                    </a:gs>
                    <a:gs pos="70787">
                      <a:schemeClr val="tx1"/>
                    </a:gs>
                  </a:gsLst>
                  <a:lin ang="5400000" scaled="1"/>
                </a:gradFill>
                <a:latin typeface="Arial" panose="020B0604020202020204" pitchFamily="34" charset="0"/>
                <a:cs typeface="Arial" panose="020B0604020202020204" pitchFamily="34" charset="0"/>
              </a:rPr>
              <a:t>jtblin</a:t>
            </a:r>
            <a:r>
              <a:rPr lang="en-US" sz="2000" spc="67" dirty="0">
                <a:gradFill>
                  <a:gsLst>
                    <a:gs pos="84043">
                      <a:schemeClr val="tx1"/>
                    </a:gs>
                    <a:gs pos="70787">
                      <a:schemeClr val="tx1"/>
                    </a:gs>
                  </a:gsLst>
                  <a:lin ang="5400000" scaled="1"/>
                </a:gradFill>
                <a:latin typeface="Arial" panose="020B0604020202020204" pitchFamily="34" charset="0"/>
                <a:cs typeface="Arial" panose="020B0604020202020204" pitchFamily="34" charset="0"/>
              </a:rPr>
              <a:t>/kube2iam</a:t>
            </a:r>
          </a:p>
        </p:txBody>
      </p:sp>
      <p:grpSp>
        <p:nvGrpSpPr>
          <p:cNvPr id="117" name="Group 116">
            <a:extLst>
              <a:ext uri="{FF2B5EF4-FFF2-40B4-BE49-F238E27FC236}">
                <a16:creationId xmlns:a16="http://schemas.microsoft.com/office/drawing/2014/main" xmlns="" id="{98BBCD54-63FA-4A43-8B3F-FD6543CF794F}"/>
              </a:ext>
            </a:extLst>
          </p:cNvPr>
          <p:cNvGrpSpPr/>
          <p:nvPr/>
        </p:nvGrpSpPr>
        <p:grpSpPr>
          <a:xfrm>
            <a:off x="2302362" y="4375021"/>
            <a:ext cx="989509" cy="585216"/>
            <a:chOff x="1726771" y="2993155"/>
            <a:chExt cx="742132" cy="438912"/>
          </a:xfrm>
        </p:grpSpPr>
        <p:sp>
          <p:nvSpPr>
            <p:cNvPr id="111" name="Rounded Rectangle 10">
              <a:extLst>
                <a:ext uri="{FF2B5EF4-FFF2-40B4-BE49-F238E27FC236}">
                  <a16:creationId xmlns:a16="http://schemas.microsoft.com/office/drawing/2014/main" xmlns="" id="{5BA0755A-ADE6-4B33-9B9B-52D087976897}"/>
                </a:ext>
              </a:extLst>
            </p:cNvPr>
            <p:cNvSpPr/>
            <p:nvPr/>
          </p:nvSpPr>
          <p:spPr>
            <a:xfrm>
              <a:off x="1726771" y="2993155"/>
              <a:ext cx="742132" cy="438912"/>
            </a:xfrm>
            <a:prstGeom prst="round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endParaRPr>
            </a:p>
          </p:txBody>
        </p:sp>
        <p:sp>
          <p:nvSpPr>
            <p:cNvPr id="11" name="Rounded Rectangle 10"/>
            <p:cNvSpPr/>
            <p:nvPr/>
          </p:nvSpPr>
          <p:spPr>
            <a:xfrm>
              <a:off x="1726771" y="2993155"/>
              <a:ext cx="742132" cy="41148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rPr>
                <a:t>Pod 1</a:t>
              </a:r>
            </a:p>
          </p:txBody>
        </p:sp>
      </p:grpSp>
      <p:grpSp>
        <p:nvGrpSpPr>
          <p:cNvPr id="116" name="Group 115">
            <a:extLst>
              <a:ext uri="{FF2B5EF4-FFF2-40B4-BE49-F238E27FC236}">
                <a16:creationId xmlns:a16="http://schemas.microsoft.com/office/drawing/2014/main" xmlns="" id="{877109B5-1AD3-431B-9270-BBC6143BBFC7}"/>
              </a:ext>
            </a:extLst>
          </p:cNvPr>
          <p:cNvGrpSpPr/>
          <p:nvPr/>
        </p:nvGrpSpPr>
        <p:grpSpPr>
          <a:xfrm>
            <a:off x="2302362" y="5058124"/>
            <a:ext cx="989509" cy="585216"/>
            <a:chOff x="1726771" y="3505482"/>
            <a:chExt cx="742132" cy="438912"/>
          </a:xfrm>
        </p:grpSpPr>
        <p:sp>
          <p:nvSpPr>
            <p:cNvPr id="112" name="Rounded Rectangle 23">
              <a:extLst>
                <a:ext uri="{FF2B5EF4-FFF2-40B4-BE49-F238E27FC236}">
                  <a16:creationId xmlns:a16="http://schemas.microsoft.com/office/drawing/2014/main" xmlns="" id="{A1F3AD37-7F78-4D8E-BAF6-A451EC5C378B}"/>
                </a:ext>
              </a:extLst>
            </p:cNvPr>
            <p:cNvSpPr/>
            <p:nvPr/>
          </p:nvSpPr>
          <p:spPr>
            <a:xfrm>
              <a:off x="1726771" y="3505482"/>
              <a:ext cx="742132" cy="438912"/>
            </a:xfrm>
            <a:prstGeom prst="round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endParaRPr>
            </a:p>
          </p:txBody>
        </p:sp>
        <p:sp>
          <p:nvSpPr>
            <p:cNvPr id="24" name="Rounded Rectangle 23"/>
            <p:cNvSpPr/>
            <p:nvPr/>
          </p:nvSpPr>
          <p:spPr>
            <a:xfrm>
              <a:off x="1726771" y="3505482"/>
              <a:ext cx="742132" cy="41148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rPr>
                <a:t>Pod 2</a:t>
              </a:r>
            </a:p>
          </p:txBody>
        </p:sp>
      </p:grpSp>
      <p:grpSp>
        <p:nvGrpSpPr>
          <p:cNvPr id="114" name="Group 113">
            <a:extLst>
              <a:ext uri="{FF2B5EF4-FFF2-40B4-BE49-F238E27FC236}">
                <a16:creationId xmlns:a16="http://schemas.microsoft.com/office/drawing/2014/main" xmlns="" id="{2084D289-E139-45CD-A9E1-63FBEC4C1D14}"/>
              </a:ext>
            </a:extLst>
          </p:cNvPr>
          <p:cNvGrpSpPr/>
          <p:nvPr/>
        </p:nvGrpSpPr>
        <p:grpSpPr>
          <a:xfrm>
            <a:off x="5228410" y="5058124"/>
            <a:ext cx="989509" cy="585216"/>
            <a:chOff x="3921307" y="3505482"/>
            <a:chExt cx="742132" cy="438912"/>
          </a:xfrm>
        </p:grpSpPr>
        <p:sp>
          <p:nvSpPr>
            <p:cNvPr id="113" name="Rounded Rectangle 29">
              <a:extLst>
                <a:ext uri="{FF2B5EF4-FFF2-40B4-BE49-F238E27FC236}">
                  <a16:creationId xmlns:a16="http://schemas.microsoft.com/office/drawing/2014/main" xmlns="" id="{6F7CD9CE-201F-46E3-8547-903507B583D1}"/>
                </a:ext>
              </a:extLst>
            </p:cNvPr>
            <p:cNvSpPr/>
            <p:nvPr/>
          </p:nvSpPr>
          <p:spPr>
            <a:xfrm>
              <a:off x="3921307" y="3505482"/>
              <a:ext cx="742132" cy="438912"/>
            </a:xfrm>
            <a:prstGeom prst="round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endParaRPr>
            </a:p>
          </p:txBody>
        </p:sp>
        <p:sp>
          <p:nvSpPr>
            <p:cNvPr id="30" name="Rounded Rectangle 29"/>
            <p:cNvSpPr/>
            <p:nvPr/>
          </p:nvSpPr>
          <p:spPr>
            <a:xfrm>
              <a:off x="3921307" y="3505482"/>
              <a:ext cx="742132" cy="41148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600" dirty="0">
                  <a:gradFill>
                    <a:gsLst>
                      <a:gs pos="29213">
                        <a:srgbClr val="FFFFFF"/>
                      </a:gs>
                      <a:gs pos="59000">
                        <a:srgbClr val="FFFFFF"/>
                      </a:gs>
                    </a:gsLst>
                  </a:gradFill>
                  <a:latin typeface="Arial" panose="020B0604020202020204" pitchFamily="34" charset="0"/>
                  <a:ea typeface="Amazon Ember" panose="020B0603020204020204" pitchFamily="34" charset="0"/>
                  <a:cs typeface="Arial" panose="020B0604020202020204" pitchFamily="34" charset="0"/>
                </a:rPr>
                <a:t>Pod 3</a:t>
              </a:r>
            </a:p>
          </p:txBody>
        </p:sp>
      </p:grpSp>
    </p:spTree>
    <p:extLst>
      <p:ext uri="{BB962C8B-B14F-4D97-AF65-F5344CB8AC3E}">
        <p14:creationId xmlns:p14="http://schemas.microsoft.com/office/powerpoint/2010/main" val="2637901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par>
                                <p:cTn id="14" presetID="10" presetClass="entr" presetSubtype="0" fill="hold" nodeType="withEffect">
                                  <p:stCondLst>
                                    <p:cond delay="0"/>
                                  </p:stCondLst>
                                  <p:childTnLst>
                                    <p:set>
                                      <p:cBhvr>
                                        <p:cTn id="15" dur="1" fill="hold">
                                          <p:stCondLst>
                                            <p:cond delay="0"/>
                                          </p:stCondLst>
                                        </p:cTn>
                                        <p:tgtEl>
                                          <p:spTgt spid="117"/>
                                        </p:tgtEl>
                                        <p:attrNameLst>
                                          <p:attrName>style.visibility</p:attrName>
                                        </p:attrNameLst>
                                      </p:cBhvr>
                                      <p:to>
                                        <p:strVal val="visible"/>
                                      </p:to>
                                    </p:set>
                                    <p:animEffect transition="in" filter="fade">
                                      <p:cBhvr>
                                        <p:cTn id="16" dur="500"/>
                                        <p:tgtEl>
                                          <p:spTgt spid="117"/>
                                        </p:tgtEl>
                                      </p:cBhvr>
                                    </p:animEffect>
                                  </p:childTnLst>
                                </p:cTn>
                              </p:par>
                              <p:par>
                                <p:cTn id="17" presetID="10" presetClass="entr" presetSubtype="0" fill="hold" nodeType="withEffect">
                                  <p:stCondLst>
                                    <p:cond delay="0"/>
                                  </p:stCondLst>
                                  <p:childTnLst>
                                    <p:set>
                                      <p:cBhvr>
                                        <p:cTn id="18" dur="1" fill="hold">
                                          <p:stCondLst>
                                            <p:cond delay="0"/>
                                          </p:stCondLst>
                                        </p:cTn>
                                        <p:tgtEl>
                                          <p:spTgt spid="114"/>
                                        </p:tgtEl>
                                        <p:attrNameLst>
                                          <p:attrName>style.visibility</p:attrName>
                                        </p:attrNameLst>
                                      </p:cBhvr>
                                      <p:to>
                                        <p:strVal val="visible"/>
                                      </p:to>
                                    </p:set>
                                    <p:animEffect transition="in" filter="fade">
                                      <p:cBhvr>
                                        <p:cTn id="19" dur="500"/>
                                        <p:tgtEl>
                                          <p:spTgt spid="114"/>
                                        </p:tgtEl>
                                      </p:cBhvr>
                                    </p:animEffect>
                                  </p:childTnLst>
                                </p:cTn>
                              </p:par>
                              <p:par>
                                <p:cTn id="20" presetID="10" presetClass="entr" presetSubtype="0" fill="hold" nodeType="withEffect">
                                  <p:stCondLst>
                                    <p:cond delay="0"/>
                                  </p:stCondLst>
                                  <p:childTnLst>
                                    <p:set>
                                      <p:cBhvr>
                                        <p:cTn id="21" dur="1" fill="hold">
                                          <p:stCondLst>
                                            <p:cond delay="0"/>
                                          </p:stCondLst>
                                        </p:cTn>
                                        <p:tgtEl>
                                          <p:spTgt spid="116"/>
                                        </p:tgtEl>
                                        <p:attrNameLst>
                                          <p:attrName>style.visibility</p:attrName>
                                        </p:attrNameLst>
                                      </p:cBhvr>
                                      <p:to>
                                        <p:strVal val="visible"/>
                                      </p:to>
                                    </p:set>
                                    <p:animEffect transition="in" filter="fade">
                                      <p:cBhvr>
                                        <p:cTn id="22" dur="500"/>
                                        <p:tgtEl>
                                          <p:spTgt spid="1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nodeType="withEffect">
                                  <p:stCondLst>
                                    <p:cond delay="0"/>
                                  </p:stCondLst>
                                  <p:childTnLst>
                                    <p:set>
                                      <p:cBhvr>
                                        <p:cTn id="35" dur="1" fill="hold">
                                          <p:stCondLst>
                                            <p:cond delay="0"/>
                                          </p:stCondLst>
                                        </p:cTn>
                                        <p:tgtEl>
                                          <p:spTgt spid="53"/>
                                        </p:tgtEl>
                                        <p:attrNameLst>
                                          <p:attrName>style.visibility</p:attrName>
                                        </p:attrNameLst>
                                      </p:cBhvr>
                                      <p:to>
                                        <p:strVal val="visible"/>
                                      </p:to>
                                    </p:set>
                                    <p:animEffect transition="in" filter="fade">
                                      <p:cBhvr>
                                        <p:cTn id="36" dur="500"/>
                                        <p:tgtEl>
                                          <p:spTgt spid="53"/>
                                        </p:tgtEl>
                                      </p:cBhvr>
                                    </p:animEffect>
                                  </p:childTnLst>
                                </p:cTn>
                              </p:par>
                              <p:par>
                                <p:cTn id="37" presetID="10" presetClass="entr" presetSubtype="0" fill="hold" nodeType="with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67"/>
                                        </p:tgtEl>
                                        <p:attrNameLst>
                                          <p:attrName>style.visibility</p:attrName>
                                        </p:attrNameLst>
                                      </p:cBhvr>
                                      <p:to>
                                        <p:strVal val="visible"/>
                                      </p:to>
                                    </p:set>
                                    <p:animEffect transition="in" filter="fade">
                                      <p:cBhvr>
                                        <p:cTn id="44" dur="500"/>
                                        <p:tgtEl>
                                          <p:spTgt spid="6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8"/>
                                        </p:tgtEl>
                                        <p:attrNameLst>
                                          <p:attrName>style.visibility</p:attrName>
                                        </p:attrNameLst>
                                      </p:cBhvr>
                                      <p:to>
                                        <p:strVal val="visible"/>
                                      </p:to>
                                    </p:set>
                                    <p:animEffect transition="in" filter="fade">
                                      <p:cBhvr>
                                        <p:cTn id="47" dur="500"/>
                                        <p:tgtEl>
                                          <p:spTgt spid="6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nodeType="with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52"/>
                                        </p:tgtEl>
                                        <p:attrNameLst>
                                          <p:attrName>style.visibility</p:attrName>
                                        </p:attrNameLst>
                                      </p:cBhvr>
                                      <p:to>
                                        <p:strVal val="visible"/>
                                      </p:to>
                                    </p:set>
                                    <p:animEffect transition="in" filter="fade">
                                      <p:cBhvr>
                                        <p:cTn id="60" dur="500"/>
                                        <p:tgtEl>
                                          <p:spTgt spid="5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2"/>
                                        </p:tgtEl>
                                        <p:attrNameLst>
                                          <p:attrName>style.visibility</p:attrName>
                                        </p:attrNameLst>
                                      </p:cBhvr>
                                      <p:to>
                                        <p:strVal val="visible"/>
                                      </p:to>
                                    </p:set>
                                    <p:animEffect transition="in" filter="fade">
                                      <p:cBhvr>
                                        <p:cTn id="63" dur="500"/>
                                        <p:tgtEl>
                                          <p:spTgt spid="32"/>
                                        </p:tgtEl>
                                      </p:cBhvr>
                                    </p:animEffect>
                                  </p:childTnLst>
                                </p:cTn>
                              </p:par>
                              <p:par>
                                <p:cTn id="64" presetID="10" presetClass="entr" presetSubtype="0" fill="hold" nodeType="withEffect">
                                  <p:stCondLst>
                                    <p:cond delay="0"/>
                                  </p:stCondLst>
                                  <p:childTnLst>
                                    <p:set>
                                      <p:cBhvr>
                                        <p:cTn id="65" dur="1" fill="hold">
                                          <p:stCondLst>
                                            <p:cond delay="0"/>
                                          </p:stCondLst>
                                        </p:cTn>
                                        <p:tgtEl>
                                          <p:spTgt spid="65"/>
                                        </p:tgtEl>
                                        <p:attrNameLst>
                                          <p:attrName>style.visibility</p:attrName>
                                        </p:attrNameLst>
                                      </p:cBhvr>
                                      <p:to>
                                        <p:strVal val="visible"/>
                                      </p:to>
                                    </p:set>
                                    <p:animEffect transition="in" filter="fade">
                                      <p:cBhvr>
                                        <p:cTn id="66" dur="500"/>
                                        <p:tgtEl>
                                          <p:spTgt spid="65"/>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27"/>
                                        </p:tgtEl>
                                        <p:attrNameLst>
                                          <p:attrName>style.visibility</p:attrName>
                                        </p:attrNameLst>
                                      </p:cBhvr>
                                      <p:to>
                                        <p:strVal val="visible"/>
                                      </p:to>
                                    </p:set>
                                    <p:animEffect transition="in" filter="fade">
                                      <p:cBhvr>
                                        <p:cTn id="71" dur="500"/>
                                        <p:tgtEl>
                                          <p:spTgt spid="27"/>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3"/>
                                        </p:tgtEl>
                                        <p:attrNameLst>
                                          <p:attrName>style.visibility</p:attrName>
                                        </p:attrNameLst>
                                      </p:cBhvr>
                                      <p:to>
                                        <p:strVal val="visible"/>
                                      </p:to>
                                    </p:set>
                                    <p:animEffect transition="in" filter="fade">
                                      <p:cBhvr>
                                        <p:cTn id="74"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6" grpId="0" animBg="1"/>
      <p:bldP spid="52" grpId="0"/>
      <p:bldP spid="68" grpId="0"/>
      <p:bldP spid="31" grpId="0" animBg="1"/>
      <p:bldP spid="32" grpId="0" animBg="1"/>
      <p:bldP spid="3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Shape 337"/>
          <p:cNvSpPr txBox="1">
            <a:spLocks noGrp="1"/>
          </p:cNvSpPr>
          <p:nvPr>
            <p:ph type="title"/>
          </p:nvPr>
        </p:nvSpPr>
        <p:spPr/>
        <p:txBody>
          <a:bodyPr/>
          <a:lstStyle/>
          <a:p>
            <a:pPr lvl="0"/>
            <a:r>
              <a:rPr lang="en" dirty="0"/>
              <a:t>IAM</a:t>
            </a:r>
            <a:r>
              <a:rPr lang="en-US" dirty="0"/>
              <a:t> role for Pods</a:t>
            </a:r>
            <a:endParaRPr lang="en" dirty="0"/>
          </a:p>
        </p:txBody>
      </p:sp>
      <p:sp>
        <p:nvSpPr>
          <p:cNvPr id="8" name="Text Placeholder 7">
            <a:extLst>
              <a:ext uri="{FF2B5EF4-FFF2-40B4-BE49-F238E27FC236}">
                <a16:creationId xmlns:a16="http://schemas.microsoft.com/office/drawing/2014/main" xmlns="" id="{26179F4B-A4F0-4945-BF25-18F3C43DB90B}"/>
              </a:ext>
            </a:extLst>
          </p:cNvPr>
          <p:cNvSpPr>
            <a:spLocks noGrp="1"/>
          </p:cNvSpPr>
          <p:nvPr>
            <p:ph type="body" sz="quarter" idx="11"/>
          </p:nvPr>
        </p:nvSpPr>
        <p:spPr/>
        <p:txBody>
          <a:bodyPr/>
          <a:lstStyle/>
          <a:p>
            <a:r>
              <a:rPr lang="en" dirty="0"/>
              <a:t>Kube2iam</a:t>
            </a:r>
            <a:endParaRPr lang="en-US" dirty="0"/>
          </a:p>
        </p:txBody>
      </p:sp>
      <p:sp>
        <p:nvSpPr>
          <p:cNvPr id="11" name="Shape 338">
            <a:extLst>
              <a:ext uri="{FF2B5EF4-FFF2-40B4-BE49-F238E27FC236}">
                <a16:creationId xmlns:a16="http://schemas.microsoft.com/office/drawing/2014/main" xmlns="" id="{46A9D9B6-A221-4C8B-AEAC-A5E5D9EFF90B}"/>
              </a:ext>
            </a:extLst>
          </p:cNvPr>
          <p:cNvSpPr txBox="1">
            <a:spLocks noGrp="1"/>
          </p:cNvSpPr>
          <p:nvPr>
            <p:ph sz="quarter" idx="10"/>
          </p:nvPr>
        </p:nvSpPr>
        <p:spPr>
          <a:xfrm>
            <a:off x="429986" y="1977572"/>
            <a:ext cx="11419114" cy="3293169"/>
          </a:xfrm>
          <a:prstGeom prst="rect">
            <a:avLst/>
          </a:prstGeom>
        </p:spPr>
        <p:txBody>
          <a:bodyPr vert="horz" wrap="square" lIns="121900" tIns="121900" rIns="121900" bIns="121900" rtlCol="0" anchor="t" anchorCtr="0">
            <a:spAutoFit/>
          </a:bodyPr>
          <a:lstStyle/>
          <a:p>
            <a:pPr marL="0" indent="0">
              <a:spcBef>
                <a:spcPts val="0"/>
              </a:spcBef>
              <a:buClr>
                <a:schemeClr val="dk1"/>
              </a:buClr>
              <a:buSzPct val="61111"/>
              <a:buNone/>
            </a:pPr>
            <a:r>
              <a:rPr lang="en" sz="2000" b="1" dirty="0">
                <a:gradFill>
                  <a:gsLst>
                    <a:gs pos="33146">
                      <a:schemeClr val="tx1"/>
                    </a:gs>
                    <a:gs pos="62000">
                      <a:schemeClr val="tx1"/>
                    </a:gs>
                  </a:gsLst>
                  <a:lin ang="5400000" scaled="1"/>
                </a:gradFill>
                <a:latin typeface="Lucida Console" panose="020B0609040504020204" pitchFamily="49" charset="0"/>
                <a:ea typeface="Consolas"/>
                <a:cs typeface="Consolas"/>
                <a:sym typeface="Consolas"/>
              </a:rPr>
              <a:t>kind</a:t>
            </a:r>
            <a:r>
              <a:rPr lang="en" sz="2000" dirty="0">
                <a:gradFill>
                  <a:gsLst>
                    <a:gs pos="33146">
                      <a:schemeClr val="tx1"/>
                    </a:gs>
                    <a:gs pos="62000">
                      <a:schemeClr val="tx1"/>
                    </a:gs>
                  </a:gsLst>
                  <a:lin ang="5400000" scaled="1"/>
                </a:gradFill>
                <a:latin typeface="Lucida Console" panose="020B0609040504020204" pitchFamily="49" charset="0"/>
                <a:ea typeface="Consolas"/>
                <a:cs typeface="Consolas"/>
                <a:sym typeface="Consolas"/>
              </a:rPr>
              <a:t>: </a:t>
            </a:r>
            <a:r>
              <a:rPr lang="en" sz="2000" b="1" dirty="0">
                <a:gradFill>
                  <a:gsLst>
                    <a:gs pos="61798">
                      <a:schemeClr val="accent1"/>
                    </a:gs>
                    <a:gs pos="48000">
                      <a:schemeClr val="accent1"/>
                    </a:gs>
                  </a:gsLst>
                </a:gradFill>
                <a:latin typeface="Lucida Console" panose="020B0609040504020204" pitchFamily="49" charset="0"/>
                <a:ea typeface="Consolas"/>
                <a:cs typeface="Consolas"/>
                <a:sym typeface="Consolas"/>
              </a:rPr>
              <a:t>Deployment</a:t>
            </a:r>
            <a:r>
              <a:rPr lang="en" sz="2000" dirty="0">
                <a:solidFill>
                  <a:schemeClr val="dk1"/>
                </a:solidFill>
                <a:latin typeface="Lucida Console" panose="020B0609040504020204" pitchFamily="49" charset="0"/>
                <a:ea typeface="Consolas"/>
                <a:cs typeface="Consolas"/>
                <a:sym typeface="Consolas"/>
              </a:rPr>
              <a:t/>
            </a:r>
            <a:br>
              <a:rPr lang="en" sz="2000" dirty="0">
                <a:solidFill>
                  <a:schemeClr val="dk1"/>
                </a:solidFill>
                <a:latin typeface="Lucida Console" panose="020B0609040504020204" pitchFamily="49" charset="0"/>
                <a:ea typeface="Consolas"/>
                <a:cs typeface="Consolas"/>
                <a:sym typeface="Consolas"/>
              </a:rPr>
            </a:br>
            <a:r>
              <a:rPr lang="en" sz="2000" b="1" dirty="0">
                <a:gradFill>
                  <a:gsLst>
                    <a:gs pos="33146">
                      <a:schemeClr val="tx1"/>
                    </a:gs>
                    <a:gs pos="62000">
                      <a:schemeClr val="tx1"/>
                    </a:gs>
                  </a:gsLst>
                </a:gradFill>
                <a:latin typeface="Lucida Console" panose="020B0609040504020204" pitchFamily="49" charset="0"/>
                <a:ea typeface="Consolas"/>
                <a:cs typeface="Consolas"/>
                <a:sym typeface="Consolas"/>
              </a:rPr>
              <a:t>spec</a:t>
            </a: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a:t>
            </a:r>
          </a:p>
          <a:p>
            <a:pPr marL="0" indent="0">
              <a:spcBef>
                <a:spcPts val="0"/>
              </a:spcBef>
              <a:buClr>
                <a:schemeClr val="dk1"/>
              </a:buClr>
              <a:buSzPct val="61111"/>
              <a:buNone/>
            </a:pP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  </a:t>
            </a:r>
            <a:r>
              <a:rPr lang="en" sz="2000" b="1" dirty="0">
                <a:gradFill>
                  <a:gsLst>
                    <a:gs pos="33146">
                      <a:schemeClr val="tx1"/>
                    </a:gs>
                    <a:gs pos="62000">
                      <a:schemeClr val="tx1"/>
                    </a:gs>
                  </a:gsLst>
                </a:gradFill>
                <a:latin typeface="Lucida Console" panose="020B0609040504020204" pitchFamily="49" charset="0"/>
                <a:ea typeface="Consolas"/>
                <a:cs typeface="Consolas"/>
                <a:sym typeface="Consolas"/>
              </a:rPr>
              <a:t>template</a:t>
            </a: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a:t>
            </a:r>
          </a:p>
          <a:p>
            <a:pPr marL="0" indent="0">
              <a:spcBef>
                <a:spcPts val="0"/>
              </a:spcBef>
              <a:buClr>
                <a:schemeClr val="dk1"/>
              </a:buClr>
              <a:buSzPct val="61111"/>
              <a:buNone/>
            </a:pP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    </a:t>
            </a:r>
            <a:r>
              <a:rPr lang="en" sz="2000" b="1" dirty="0">
                <a:gradFill>
                  <a:gsLst>
                    <a:gs pos="33146">
                      <a:schemeClr val="tx1"/>
                    </a:gs>
                    <a:gs pos="62000">
                      <a:schemeClr val="tx1"/>
                    </a:gs>
                  </a:gsLst>
                </a:gradFill>
                <a:latin typeface="Lucida Console" panose="020B0609040504020204" pitchFamily="49" charset="0"/>
                <a:ea typeface="Consolas"/>
                <a:cs typeface="Consolas"/>
                <a:sym typeface="Consolas"/>
              </a:rPr>
              <a:t>metadata</a:t>
            </a: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a:t>
            </a:r>
          </a:p>
          <a:p>
            <a:pPr marL="0" indent="0">
              <a:spcBef>
                <a:spcPts val="0"/>
              </a:spcBef>
              <a:buClr>
                <a:schemeClr val="dk1"/>
              </a:buClr>
              <a:buSzPct val="61111"/>
              <a:buNone/>
            </a:pP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      </a:t>
            </a:r>
            <a:r>
              <a:rPr lang="en" sz="2000" b="1" dirty="0">
                <a:gradFill>
                  <a:gsLst>
                    <a:gs pos="33146">
                      <a:schemeClr val="tx1"/>
                    </a:gs>
                    <a:gs pos="62000">
                      <a:schemeClr val="tx1"/>
                    </a:gs>
                  </a:gsLst>
                </a:gradFill>
                <a:latin typeface="Lucida Console" panose="020B0609040504020204" pitchFamily="49" charset="0"/>
                <a:ea typeface="Consolas"/>
                <a:cs typeface="Consolas"/>
                <a:sym typeface="Consolas"/>
              </a:rPr>
              <a:t>annotations</a:t>
            </a: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a:t>
            </a:r>
          </a:p>
          <a:p>
            <a:pPr marL="0" indent="0">
              <a:spcBef>
                <a:spcPts val="0"/>
              </a:spcBef>
              <a:buClr>
                <a:schemeClr val="dk1"/>
              </a:buClr>
              <a:buSzPct val="61111"/>
              <a:buNone/>
            </a:pPr>
            <a:r>
              <a:rPr lang="en" sz="2000" dirty="0">
                <a:solidFill>
                  <a:schemeClr val="dk1"/>
                </a:solidFill>
                <a:latin typeface="Lucida Console" panose="020B0609040504020204" pitchFamily="49" charset="0"/>
                <a:ea typeface="Consolas"/>
                <a:cs typeface="Consolas"/>
                <a:sym typeface="Consolas"/>
              </a:rPr>
              <a:t>        </a:t>
            </a:r>
            <a:r>
              <a:rPr lang="en" sz="2000" dirty="0">
                <a:gradFill>
                  <a:gsLst>
                    <a:gs pos="2247">
                      <a:schemeClr val="accent2"/>
                    </a:gs>
                    <a:gs pos="33146">
                      <a:schemeClr val="accent2"/>
                    </a:gs>
                  </a:gsLst>
                  <a:lin ang="0" scaled="0"/>
                </a:gradFill>
                <a:latin typeface="Lucida Console" panose="020B0609040504020204" pitchFamily="49" charset="0"/>
                <a:ea typeface="Consolas"/>
                <a:cs typeface="Consolas"/>
                <a:sym typeface="Consolas"/>
              </a:rPr>
              <a:t># annotation for kube2iam</a:t>
            </a:r>
            <a:r>
              <a:rPr lang="en" sz="2000" dirty="0">
                <a:solidFill>
                  <a:schemeClr val="dk1"/>
                </a:solidFill>
                <a:latin typeface="Lucida Console" panose="020B0609040504020204" pitchFamily="49" charset="0"/>
                <a:ea typeface="Consolas"/>
                <a:cs typeface="Consolas"/>
                <a:sym typeface="Consolas"/>
              </a:rPr>
              <a:t/>
            </a:r>
            <a:br>
              <a:rPr lang="en" sz="2000" dirty="0">
                <a:solidFill>
                  <a:schemeClr val="dk1"/>
                </a:solidFill>
                <a:latin typeface="Lucida Console" panose="020B0609040504020204" pitchFamily="49" charset="0"/>
                <a:ea typeface="Consolas"/>
                <a:cs typeface="Consolas"/>
                <a:sym typeface="Consolas"/>
              </a:rPr>
            </a:br>
            <a:r>
              <a:rPr lang="en" sz="2000" dirty="0">
                <a:solidFill>
                  <a:schemeClr val="dk1"/>
                </a:solidFill>
                <a:latin typeface="Lucida Console" panose="020B0609040504020204" pitchFamily="49" charset="0"/>
                <a:ea typeface="Consolas"/>
                <a:cs typeface="Consolas"/>
                <a:sym typeface="Consolas"/>
              </a:rPr>
              <a:t>        </a:t>
            </a:r>
            <a:r>
              <a:rPr lang="en" sz="2000" b="1" dirty="0">
                <a:gradFill>
                  <a:gsLst>
                    <a:gs pos="33146">
                      <a:schemeClr val="tx1"/>
                    </a:gs>
                    <a:gs pos="62000">
                      <a:schemeClr val="tx1"/>
                    </a:gs>
                  </a:gsLst>
                </a:gradFill>
                <a:latin typeface="Lucida Console" panose="020B0609040504020204" pitchFamily="49" charset="0"/>
                <a:ea typeface="Consolas"/>
                <a:cs typeface="Consolas"/>
                <a:sym typeface="Consolas"/>
              </a:rPr>
              <a:t>iam.amazonaws.com/role</a:t>
            </a: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 </a:t>
            </a:r>
            <a:r>
              <a:rPr lang="en" sz="2000" b="1" dirty="0">
                <a:gradFill>
                  <a:gsLst>
                    <a:gs pos="61798">
                      <a:schemeClr val="accent1"/>
                    </a:gs>
                    <a:gs pos="48000">
                      <a:schemeClr val="accent1"/>
                    </a:gs>
                  </a:gsLst>
                  <a:lin ang="0" scaled="0"/>
                </a:gradFill>
                <a:latin typeface="Lucida Console" panose="020B0609040504020204" pitchFamily="49" charset="0"/>
                <a:ea typeface="Consolas"/>
                <a:cs typeface="Consolas"/>
                <a:sym typeface="Consolas"/>
              </a:rPr>
              <a:t>"myapp-role"</a:t>
            </a:r>
            <a:r>
              <a:rPr lang="en" sz="2000" dirty="0">
                <a:gradFill>
                  <a:gsLst>
                    <a:gs pos="61798">
                      <a:schemeClr val="accent1"/>
                    </a:gs>
                    <a:gs pos="48000">
                      <a:schemeClr val="accent1"/>
                    </a:gs>
                  </a:gsLst>
                  <a:lin ang="0" scaled="0"/>
                </a:gradFill>
                <a:latin typeface="Lucida Console" panose="020B0609040504020204" pitchFamily="49" charset="0"/>
                <a:ea typeface="Consolas"/>
                <a:cs typeface="Consolas"/>
                <a:sym typeface="Consolas"/>
              </a:rPr>
              <a:t/>
            </a:r>
            <a:br>
              <a:rPr lang="en" sz="2000" dirty="0">
                <a:gradFill>
                  <a:gsLst>
                    <a:gs pos="61798">
                      <a:schemeClr val="accent1"/>
                    </a:gs>
                    <a:gs pos="48000">
                      <a:schemeClr val="accent1"/>
                    </a:gs>
                  </a:gsLst>
                  <a:lin ang="0" scaled="0"/>
                </a:gradFill>
                <a:latin typeface="Lucida Console" panose="020B0609040504020204" pitchFamily="49" charset="0"/>
                <a:ea typeface="Consolas"/>
                <a:cs typeface="Consolas"/>
                <a:sym typeface="Consolas"/>
              </a:rPr>
            </a:br>
            <a:r>
              <a:rPr lang="en" sz="2000" dirty="0">
                <a:solidFill>
                  <a:schemeClr val="dk1"/>
                </a:solidFill>
                <a:latin typeface="Lucida Console" panose="020B0609040504020204" pitchFamily="49" charset="0"/>
                <a:ea typeface="Consolas"/>
                <a:cs typeface="Consolas"/>
                <a:sym typeface="Consolas"/>
              </a:rPr>
              <a:t>    </a:t>
            </a:r>
            <a:r>
              <a:rPr lang="en" sz="2000" b="1" dirty="0">
                <a:gradFill>
                  <a:gsLst>
                    <a:gs pos="33146">
                      <a:schemeClr val="tx1"/>
                    </a:gs>
                    <a:gs pos="62000">
                      <a:schemeClr val="tx1"/>
                    </a:gs>
                  </a:gsLst>
                </a:gradFill>
                <a:latin typeface="Lucida Console" panose="020B0609040504020204" pitchFamily="49" charset="0"/>
                <a:ea typeface="Consolas"/>
                <a:cs typeface="Consolas"/>
                <a:sym typeface="Consolas"/>
              </a:rPr>
              <a:t>spec</a:t>
            </a: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a:t>
            </a:r>
            <a:b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b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      </a:t>
            </a:r>
            <a:r>
              <a:rPr lang="en" sz="2000" b="1" dirty="0">
                <a:gradFill>
                  <a:gsLst>
                    <a:gs pos="33146">
                      <a:schemeClr val="tx1"/>
                    </a:gs>
                    <a:gs pos="62000">
                      <a:schemeClr val="tx1"/>
                    </a:gs>
                  </a:gsLst>
                </a:gradFill>
                <a:latin typeface="Lucida Console" panose="020B0609040504020204" pitchFamily="49" charset="0"/>
                <a:ea typeface="Consolas"/>
                <a:cs typeface="Consolas"/>
                <a:sym typeface="Consolas"/>
              </a:rPr>
              <a:t>containers</a:t>
            </a: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a:t>
            </a:r>
            <a:b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b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        - </a:t>
            </a:r>
            <a:r>
              <a:rPr lang="en" sz="2000" b="1" dirty="0">
                <a:gradFill>
                  <a:gsLst>
                    <a:gs pos="33146">
                      <a:schemeClr val="tx1"/>
                    </a:gs>
                    <a:gs pos="62000">
                      <a:schemeClr val="tx1"/>
                    </a:gs>
                  </a:gsLst>
                </a:gradFill>
                <a:latin typeface="Lucida Console" panose="020B0609040504020204" pitchFamily="49" charset="0"/>
                <a:ea typeface="Consolas"/>
                <a:cs typeface="Consolas"/>
                <a:sym typeface="Consolas"/>
              </a:rPr>
              <a:t>name</a:t>
            </a: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 ...</a:t>
            </a:r>
            <a:b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br>
            <a:r>
              <a:rPr lang="en" sz="2000" dirty="0">
                <a:gradFill>
                  <a:gsLst>
                    <a:gs pos="33146">
                      <a:schemeClr val="tx1"/>
                    </a:gs>
                    <a:gs pos="62000">
                      <a:schemeClr val="tx1"/>
                    </a:gs>
                  </a:gsLst>
                </a:gradFill>
                <a:latin typeface="Lucida Console" panose="020B0609040504020204" pitchFamily="49" charset="0"/>
                <a:ea typeface="Consolas"/>
                <a:cs typeface="Consolas"/>
                <a:sym typeface="Consolas"/>
              </a:rPr>
              <a:t>          ...</a:t>
            </a:r>
            <a:endParaRPr sz="2000" dirty="0">
              <a:latin typeface="Lucida Console" panose="020B0609040504020204" pitchFamily="49" charset="0"/>
            </a:endParaRPr>
          </a:p>
        </p:txBody>
      </p:sp>
    </p:spTree>
    <p:extLst>
      <p:ext uri="{BB962C8B-B14F-4D97-AF65-F5344CB8AC3E}">
        <p14:creationId xmlns:p14="http://schemas.microsoft.com/office/powerpoint/2010/main" val="3543480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IAM roles for Pods</a:t>
            </a:r>
            <a:endParaRPr lang="en-US" dirty="0"/>
          </a:p>
        </p:txBody>
      </p:sp>
      <p:sp>
        <p:nvSpPr>
          <p:cNvPr id="6" name="Shape 159">
            <a:extLst>
              <a:ext uri="{FF2B5EF4-FFF2-40B4-BE49-F238E27FC236}">
                <a16:creationId xmlns:a16="http://schemas.microsoft.com/office/drawing/2014/main" xmlns="" id="{BEA86C41-F8FF-45B3-ABA8-6C9A57E882E4}"/>
              </a:ext>
            </a:extLst>
          </p:cNvPr>
          <p:cNvSpPr txBox="1">
            <a:spLocks/>
          </p:cNvSpPr>
          <p:nvPr/>
        </p:nvSpPr>
        <p:spPr>
          <a:xfrm>
            <a:off x="550381" y="1985207"/>
            <a:ext cx="11265407" cy="1123384"/>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600"/>
              </a:spcBef>
              <a:buSzPct val="100000"/>
            </a:pPr>
            <a:r>
              <a:rPr lang="en-US" sz="2400" spc="67" dirty="0" err="1">
                <a:gradFill>
                  <a:gsLst>
                    <a:gs pos="92553">
                      <a:schemeClr val="tx1"/>
                    </a:gs>
                    <a:gs pos="70787">
                      <a:schemeClr val="tx1"/>
                    </a:gs>
                  </a:gsLst>
                  <a:lin ang="5400000" scaled="1"/>
                </a:gradFill>
                <a:latin typeface="Arial" panose="020B0604020202020204" pitchFamily="34" charset="0"/>
                <a:cs typeface="Arial" panose="020B0604020202020204" pitchFamily="34" charset="0"/>
              </a:rPr>
              <a:t>Hashicorp</a:t>
            </a:r>
            <a:r>
              <a:rPr lang="en-US" sz="24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t> Vault</a:t>
            </a:r>
          </a:p>
          <a:p>
            <a:pPr defTabSz="609585">
              <a:spcBef>
                <a:spcPts val="600"/>
              </a:spcBef>
              <a:buSzPct val="100000"/>
            </a:pPr>
            <a:r>
              <a:rPr lang="en-US" sz="18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t>Secures, stores and controls access to tokens, passwords, certificates</a:t>
            </a:r>
            <a:br>
              <a:rPr lang="en-US" sz="18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br>
            <a:r>
              <a:rPr lang="en-US" sz="18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t>Generate IAM credentials</a:t>
            </a:r>
            <a:endParaRPr lang="en-US" sz="20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xmlns="" id="{C651EE97-6652-4A8E-B535-398DEE0D21B7}"/>
              </a:ext>
            </a:extLst>
          </p:cNvPr>
          <p:cNvCxnSpPr>
            <a:cxnSpLocks/>
          </p:cNvCxnSpPr>
          <p:nvPr/>
        </p:nvCxnSpPr>
        <p:spPr>
          <a:xfrm>
            <a:off x="550381" y="3422816"/>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3" name="Shape 159">
            <a:extLst>
              <a:ext uri="{FF2B5EF4-FFF2-40B4-BE49-F238E27FC236}">
                <a16:creationId xmlns:a16="http://schemas.microsoft.com/office/drawing/2014/main" xmlns="" id="{B190E5E6-5193-43A2-B86A-CE9FE877013F}"/>
              </a:ext>
            </a:extLst>
          </p:cNvPr>
          <p:cNvSpPr txBox="1">
            <a:spLocks/>
          </p:cNvSpPr>
          <p:nvPr/>
        </p:nvSpPr>
        <p:spPr>
          <a:xfrm>
            <a:off x="550381" y="3813986"/>
            <a:ext cx="11265407" cy="140038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4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t>Secure Protection Identity Framework for Everyone (SPIFFE)</a:t>
            </a:r>
          </a:p>
          <a:p>
            <a:pPr defTabSz="609585">
              <a:spcBef>
                <a:spcPts val="600"/>
              </a:spcBef>
              <a:buSzPct val="100000"/>
            </a:pPr>
            <a:r>
              <a:rPr lang="en-US" sz="18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t>Securely passing secrets like IAM roles to pod/container</a:t>
            </a:r>
            <a:br>
              <a:rPr lang="en-US" sz="18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br>
            <a:r>
              <a:rPr lang="en-US" sz="18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t>Standard that applies to container runtimes, in general</a:t>
            </a:r>
            <a:br>
              <a:rPr lang="en-US" sz="18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br>
            <a:r>
              <a:rPr lang="en-US" sz="1800" spc="67" dirty="0">
                <a:gradFill>
                  <a:gsLst>
                    <a:gs pos="92553">
                      <a:schemeClr val="tx1"/>
                    </a:gs>
                    <a:gs pos="70787">
                      <a:schemeClr val="tx1"/>
                    </a:gs>
                  </a:gsLst>
                  <a:lin ang="5400000" scaled="1"/>
                </a:gradFill>
                <a:latin typeface="Arial" panose="020B0604020202020204" pitchFamily="34" charset="0"/>
                <a:cs typeface="Arial" panose="020B0604020202020204" pitchFamily="34" charset="0"/>
              </a:rPr>
              <a:t>Enhance other CNCF projects</a:t>
            </a:r>
          </a:p>
        </p:txBody>
      </p:sp>
    </p:spTree>
    <p:extLst>
      <p:ext uri="{BB962C8B-B14F-4D97-AF65-F5344CB8AC3E}">
        <p14:creationId xmlns:p14="http://schemas.microsoft.com/office/powerpoint/2010/main" val="3477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
              <a:t>IAM</a:t>
            </a:r>
            <a:r>
              <a:rPr lang="en-US"/>
              <a:t> </a:t>
            </a:r>
            <a:r>
              <a:rPr lang="en"/>
              <a:t>at Zalando</a:t>
            </a:r>
            <a:endParaRPr lang="en-US" dirty="0"/>
          </a:p>
        </p:txBody>
      </p:sp>
      <p:sp>
        <p:nvSpPr>
          <p:cNvPr id="5" name="Text Placeholder 4">
            <a:extLst>
              <a:ext uri="{FF2B5EF4-FFF2-40B4-BE49-F238E27FC236}">
                <a16:creationId xmlns:a16="http://schemas.microsoft.com/office/drawing/2014/main" xmlns="" id="{8B243F30-EB68-4733-9EC4-F7C9762BCE28}"/>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719123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Shape 331"/>
          <p:cNvSpPr txBox="1">
            <a:spLocks noGrp="1"/>
          </p:cNvSpPr>
          <p:nvPr>
            <p:ph type="title"/>
          </p:nvPr>
        </p:nvSpPr>
        <p:spPr/>
        <p:txBody>
          <a:bodyPr/>
          <a:lstStyle/>
          <a:p>
            <a:r>
              <a:rPr lang="en"/>
              <a:t>AWS IAM</a:t>
            </a:r>
            <a:endParaRPr lang="en" dirty="0"/>
          </a:p>
        </p:txBody>
      </p:sp>
      <p:sp>
        <p:nvSpPr>
          <p:cNvPr id="5" name="Shape 159">
            <a:extLst>
              <a:ext uri="{FF2B5EF4-FFF2-40B4-BE49-F238E27FC236}">
                <a16:creationId xmlns:a16="http://schemas.microsoft.com/office/drawing/2014/main" xmlns="" id="{F6145390-129E-47A5-AF80-54A006629D5E}"/>
              </a:ext>
            </a:extLst>
          </p:cNvPr>
          <p:cNvSpPr txBox="1">
            <a:spLocks/>
          </p:cNvSpPr>
          <p:nvPr/>
        </p:nvSpPr>
        <p:spPr>
          <a:xfrm>
            <a:off x="571500" y="2138920"/>
            <a:ext cx="11265407" cy="49244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400" spc="67" dirty="0">
                <a:gradFill>
                  <a:gsLst>
                    <a:gs pos="88298">
                      <a:schemeClr val="tx1"/>
                    </a:gs>
                    <a:gs pos="70787">
                      <a:schemeClr val="tx1"/>
                    </a:gs>
                  </a:gsLst>
                  <a:lin ang="5400000" scaled="1"/>
                </a:gradFill>
                <a:latin typeface="Arial" panose="020B0604020202020204" pitchFamily="34" charset="0"/>
                <a:cs typeface="Arial" panose="020B0604020202020204" pitchFamily="34" charset="0"/>
              </a:rPr>
              <a:t>Using Kube2IAM (DaemonSet) to assign IAM roles to pods</a:t>
            </a:r>
          </a:p>
        </p:txBody>
      </p:sp>
      <p:cxnSp>
        <p:nvCxnSpPr>
          <p:cNvPr id="6" name="Straight Connector 5">
            <a:extLst>
              <a:ext uri="{FF2B5EF4-FFF2-40B4-BE49-F238E27FC236}">
                <a16:creationId xmlns:a16="http://schemas.microsoft.com/office/drawing/2014/main" xmlns="" id="{0899E027-6231-42CD-8DB6-5553D62CE5CA}"/>
              </a:ext>
            </a:extLst>
          </p:cNvPr>
          <p:cNvCxnSpPr>
            <a:cxnSpLocks/>
          </p:cNvCxnSpPr>
          <p:nvPr/>
        </p:nvCxnSpPr>
        <p:spPr>
          <a:xfrm>
            <a:off x="571500" y="2892738"/>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Shape 159">
            <a:extLst>
              <a:ext uri="{FF2B5EF4-FFF2-40B4-BE49-F238E27FC236}">
                <a16:creationId xmlns:a16="http://schemas.microsoft.com/office/drawing/2014/main" xmlns="" id="{01BF6BF3-CB41-44D3-80AA-A54D8725C45D}"/>
              </a:ext>
            </a:extLst>
          </p:cNvPr>
          <p:cNvSpPr txBox="1">
            <a:spLocks/>
          </p:cNvSpPr>
          <p:nvPr/>
        </p:nvSpPr>
        <p:spPr>
          <a:xfrm>
            <a:off x="571500" y="3236188"/>
            <a:ext cx="11265407" cy="833562"/>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400" spc="67" dirty="0">
                <a:gradFill>
                  <a:gsLst>
                    <a:gs pos="88298">
                      <a:schemeClr val="tx1"/>
                    </a:gs>
                    <a:gs pos="70787">
                      <a:schemeClr val="tx1"/>
                    </a:gs>
                  </a:gsLst>
                  <a:lin ang="5400000" scaled="1"/>
                </a:gradFill>
                <a:latin typeface="Arial" panose="020B0604020202020204" pitchFamily="34" charset="0"/>
                <a:cs typeface="Arial" panose="020B0604020202020204" pitchFamily="34" charset="0"/>
              </a:rPr>
              <a:t>Four-eyes principle for deployments</a:t>
            </a:r>
          </a:p>
          <a:p>
            <a:pPr marL="230712" lvl="1" indent="-230712" defTabSz="609585">
              <a:spcBef>
                <a:spcPts val="533"/>
              </a:spcBef>
              <a:buSzPct val="100000"/>
            </a:pPr>
            <a:r>
              <a:rPr lang="en" sz="1800" spc="67" dirty="0">
                <a:gradFill>
                  <a:gsLst>
                    <a:gs pos="88298">
                      <a:schemeClr val="tx1"/>
                    </a:gs>
                    <a:gs pos="70787">
                      <a:schemeClr val="tx1"/>
                    </a:gs>
                  </a:gsLst>
                  <a:lin ang="5400000" scaled="1"/>
                </a:gradFill>
                <a:latin typeface="Arial" panose="020B0604020202020204" pitchFamily="34" charset="0"/>
                <a:cs typeface="Arial" panose="020B0604020202020204" pitchFamily="34" charset="0"/>
              </a:rPr>
              <a:t>Developers can choose the IAM role</a:t>
            </a:r>
          </a:p>
        </p:txBody>
      </p:sp>
    </p:spTree>
    <p:extLst>
      <p:ext uri="{BB962C8B-B14F-4D97-AF65-F5344CB8AC3E}">
        <p14:creationId xmlns:p14="http://schemas.microsoft.com/office/powerpoint/2010/main" val="3351253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Shape 344"/>
          <p:cNvSpPr txBox="1">
            <a:spLocks noGrp="1"/>
          </p:cNvSpPr>
          <p:nvPr>
            <p:ph type="title"/>
          </p:nvPr>
        </p:nvSpPr>
        <p:spPr/>
        <p:txBody>
          <a:bodyPr/>
          <a:lstStyle/>
          <a:p>
            <a:pPr lvl="0"/>
            <a:r>
              <a:rPr lang="en"/>
              <a:t>“Platform” IAM</a:t>
            </a:r>
            <a:endParaRPr lang="en" dirty="0"/>
          </a:p>
        </p:txBody>
      </p:sp>
      <p:sp>
        <p:nvSpPr>
          <p:cNvPr id="2" name="Text Placeholder 1">
            <a:extLst>
              <a:ext uri="{FF2B5EF4-FFF2-40B4-BE49-F238E27FC236}">
                <a16:creationId xmlns:a16="http://schemas.microsoft.com/office/drawing/2014/main" xmlns="" id="{5267F4BC-2E47-4397-B586-98B4AD2FB0F5}"/>
              </a:ext>
            </a:extLst>
          </p:cNvPr>
          <p:cNvSpPr>
            <a:spLocks noGrp="1"/>
          </p:cNvSpPr>
          <p:nvPr>
            <p:ph type="body" sz="quarter" idx="10"/>
          </p:nvPr>
        </p:nvSpPr>
        <p:spPr/>
        <p:txBody>
          <a:bodyPr/>
          <a:lstStyle/>
          <a:p>
            <a:r>
              <a:rPr lang="en"/>
              <a:t>Users and services</a:t>
            </a:r>
            <a:endParaRPr lang="en-US" dirty="0"/>
          </a:p>
        </p:txBody>
      </p:sp>
      <p:sp>
        <p:nvSpPr>
          <p:cNvPr id="5" name="Shape 159">
            <a:extLst>
              <a:ext uri="{FF2B5EF4-FFF2-40B4-BE49-F238E27FC236}">
                <a16:creationId xmlns:a16="http://schemas.microsoft.com/office/drawing/2014/main" xmlns="" id="{1A832E81-95B9-41D6-BA58-BA17CB339699}"/>
              </a:ext>
            </a:extLst>
          </p:cNvPr>
          <p:cNvSpPr txBox="1">
            <a:spLocks/>
          </p:cNvSpPr>
          <p:nvPr/>
        </p:nvSpPr>
        <p:spPr>
          <a:xfrm>
            <a:off x="571500" y="2075717"/>
            <a:ext cx="11265407" cy="741229"/>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Internal IAM infrastructure</a:t>
            </a:r>
          </a:p>
          <a:p>
            <a:pPr marL="230712" lvl="1" indent="-230712" defTabSz="609585">
              <a:spcBef>
                <a:spcPts val="533"/>
              </a:spcBef>
              <a:buSzPct val="100000"/>
            </a:pPr>
            <a:r>
              <a:rPr lang="en" sz="16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Every microservice is OAuth protected</a:t>
            </a:r>
          </a:p>
        </p:txBody>
      </p:sp>
      <p:cxnSp>
        <p:nvCxnSpPr>
          <p:cNvPr id="6" name="Straight Connector 5">
            <a:extLst>
              <a:ext uri="{FF2B5EF4-FFF2-40B4-BE49-F238E27FC236}">
                <a16:creationId xmlns:a16="http://schemas.microsoft.com/office/drawing/2014/main" xmlns="" id="{646FA037-6197-4004-80C1-8EEBC3FF46AC}"/>
              </a:ext>
            </a:extLst>
          </p:cNvPr>
          <p:cNvCxnSpPr>
            <a:cxnSpLocks/>
          </p:cNvCxnSpPr>
          <p:nvPr/>
        </p:nvCxnSpPr>
        <p:spPr>
          <a:xfrm>
            <a:off x="571500" y="3144151"/>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Shape 159">
            <a:extLst>
              <a:ext uri="{FF2B5EF4-FFF2-40B4-BE49-F238E27FC236}">
                <a16:creationId xmlns:a16="http://schemas.microsoft.com/office/drawing/2014/main" xmlns="" id="{3D45446A-9435-4CBE-8858-722F9BC0E711}"/>
              </a:ext>
            </a:extLst>
          </p:cNvPr>
          <p:cNvSpPr txBox="1">
            <a:spLocks/>
          </p:cNvSpPr>
          <p:nvPr/>
        </p:nvSpPr>
        <p:spPr>
          <a:xfrm>
            <a:off x="571500" y="3487601"/>
            <a:ext cx="11265407" cy="1361911"/>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0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Authentication and authorization is based on a custom WebHook</a:t>
            </a:r>
          </a:p>
          <a:p>
            <a:pPr marL="230712" lvl="1" indent="-230712" defTabSz="609585">
              <a:spcBef>
                <a:spcPts val="533"/>
              </a:spcBef>
              <a:buSzPct val="100000"/>
            </a:pPr>
            <a:r>
              <a:rPr lang="en-US" sz="1600" spc="67" dirty="0" err="1">
                <a:gradFill>
                  <a:gsLst>
                    <a:gs pos="89362">
                      <a:schemeClr val="tx1"/>
                    </a:gs>
                    <a:gs pos="70787">
                      <a:schemeClr val="tx1"/>
                    </a:gs>
                  </a:gsLst>
                  <a:lin ang="5400000" scaled="1"/>
                </a:gradFill>
                <a:latin typeface="Arial" panose="020B0604020202020204" pitchFamily="34" charset="0"/>
                <a:cs typeface="Arial" panose="020B0604020202020204" pitchFamily="34" charset="0"/>
              </a:rPr>
              <a:t>Authn</a:t>
            </a:r>
            <a:r>
              <a:rPr lang="en" sz="16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 </a:t>
            </a:r>
            <a:r>
              <a:rPr lang="en-US" sz="16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A</a:t>
            </a:r>
            <a:r>
              <a:rPr lang="en" sz="16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uthz</a:t>
            </a:r>
          </a:p>
          <a:p>
            <a:pPr marL="230712" lvl="1" indent="-230712" defTabSz="609585">
              <a:spcBef>
                <a:spcPts val="533"/>
              </a:spcBef>
              <a:buSzPct val="100000"/>
            </a:pPr>
            <a:r>
              <a:rPr lang="en" sz="16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Kubernetes native integration</a:t>
            </a:r>
          </a:p>
          <a:p>
            <a:pPr marL="230712" lvl="1" indent="-230712" defTabSz="609585">
              <a:spcBef>
                <a:spcPts val="533"/>
              </a:spcBef>
              <a:buSzPct val="100000"/>
            </a:pPr>
            <a:r>
              <a:rPr lang="en" sz="16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rPr>
              <a:t>Slowly transitioning to RBAC</a:t>
            </a:r>
            <a:endParaRPr lang="en" sz="1800" spc="67" dirty="0">
              <a:gradFill>
                <a:gsLst>
                  <a:gs pos="89362">
                    <a:schemeClr val="tx1"/>
                  </a:gs>
                  <a:gs pos="70787">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0273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54" name="Rectangle 53">
            <a:extLst>
              <a:ext uri="{FF2B5EF4-FFF2-40B4-BE49-F238E27FC236}">
                <a16:creationId xmlns:a16="http://schemas.microsoft.com/office/drawing/2014/main" xmlns="" id="{31D5C79C-768D-474F-AD06-5141B4FCAEB0}"/>
              </a:ext>
            </a:extLst>
          </p:cNvPr>
          <p:cNvSpPr/>
          <p:nvPr/>
        </p:nvSpPr>
        <p:spPr>
          <a:xfrm>
            <a:off x="5242499" y="1356383"/>
            <a:ext cx="6461760" cy="4084320"/>
          </a:xfrm>
          <a:prstGeom prst="rect">
            <a:avLst/>
          </a:prstGeom>
          <a:noFill/>
          <a:ln w="9525">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endParaRPr lang="en-US" sz="1067" dirty="0">
              <a:solidFill>
                <a:srgbClr val="474746"/>
              </a:solidFill>
              <a:latin typeface="Arial" panose="020B0604020202020204" pitchFamily="34" charset="0"/>
              <a:ea typeface="Amazon Ember" panose="020B0603020204020204" pitchFamily="34" charset="0"/>
              <a:cs typeface="Arial" panose="020B0604020202020204" pitchFamily="34" charset="0"/>
            </a:endParaRPr>
          </a:p>
        </p:txBody>
      </p:sp>
      <p:pic>
        <p:nvPicPr>
          <p:cNvPr id="62" name="Picture 61">
            <a:extLst>
              <a:ext uri="{FF2B5EF4-FFF2-40B4-BE49-F238E27FC236}">
                <a16:creationId xmlns:a16="http://schemas.microsoft.com/office/drawing/2014/main" xmlns="" id="{F92416C6-EAAC-410C-B343-B797CEA5EB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3333" y="1356383"/>
            <a:ext cx="499643" cy="666184"/>
          </a:xfrm>
          <a:prstGeom prst="rect">
            <a:avLst/>
          </a:prstGeom>
        </p:spPr>
      </p:pic>
      <p:sp>
        <p:nvSpPr>
          <p:cNvPr id="63" name="TextBox 62">
            <a:extLst>
              <a:ext uri="{FF2B5EF4-FFF2-40B4-BE49-F238E27FC236}">
                <a16:creationId xmlns:a16="http://schemas.microsoft.com/office/drawing/2014/main" xmlns="" id="{8B7F6400-D631-4106-9093-517F2558EC27}"/>
              </a:ext>
            </a:extLst>
          </p:cNvPr>
          <p:cNvSpPr txBox="1"/>
          <p:nvPr/>
        </p:nvSpPr>
        <p:spPr>
          <a:xfrm>
            <a:off x="4387764" y="3204898"/>
            <a:ext cx="969296" cy="510909"/>
          </a:xfrm>
          <a:prstGeom prst="rect">
            <a:avLst/>
          </a:prstGeom>
          <a:noFill/>
        </p:spPr>
        <p:txBody>
          <a:bodyPr wrap="square" lIns="60960" tIns="60960" rIns="60960" bIns="60960" rtlCol="0">
            <a:spAutoFit/>
          </a:bodyPr>
          <a:lstStyle/>
          <a:p>
            <a:pPr defTabSz="914377">
              <a:lnSpc>
                <a:spcPct val="90000"/>
              </a:lnSpc>
            </a:pPr>
            <a:r>
              <a:rPr lang="en-US" sz="1400" dirty="0">
                <a:gradFill>
                  <a:gsLst>
                    <a:gs pos="54255">
                      <a:schemeClr val="tx1"/>
                    </a:gs>
                    <a:gs pos="83708">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Creates CRD</a:t>
            </a:r>
          </a:p>
        </p:txBody>
      </p:sp>
      <p:grpSp>
        <p:nvGrpSpPr>
          <p:cNvPr id="122" name="Group 121">
            <a:extLst>
              <a:ext uri="{FF2B5EF4-FFF2-40B4-BE49-F238E27FC236}">
                <a16:creationId xmlns:a16="http://schemas.microsoft.com/office/drawing/2014/main" xmlns="" id="{767CF67C-804A-485B-BF62-6FD0F4A36598}"/>
              </a:ext>
            </a:extLst>
          </p:cNvPr>
          <p:cNvGrpSpPr/>
          <p:nvPr/>
        </p:nvGrpSpPr>
        <p:grpSpPr>
          <a:xfrm>
            <a:off x="5730159" y="2697488"/>
            <a:ext cx="1341120" cy="646176"/>
            <a:chOff x="3200350" y="2160274"/>
            <a:chExt cx="1005840" cy="484632"/>
          </a:xfrm>
        </p:grpSpPr>
        <p:sp>
          <p:nvSpPr>
            <p:cNvPr id="65" name="TextBox 64">
              <a:extLst>
                <a:ext uri="{FF2B5EF4-FFF2-40B4-BE49-F238E27FC236}">
                  <a16:creationId xmlns:a16="http://schemas.microsoft.com/office/drawing/2014/main" xmlns="" id="{4091E6E1-ED78-47D1-87E7-5CD9273A0F2C}"/>
                </a:ext>
              </a:extLst>
            </p:cNvPr>
            <p:cNvSpPr txBox="1"/>
            <p:nvPr/>
          </p:nvSpPr>
          <p:spPr>
            <a:xfrm>
              <a:off x="3200350" y="2160274"/>
              <a:ext cx="1005840" cy="484632"/>
            </a:xfrm>
            <a:prstGeom prst="roundRect">
              <a:avLst/>
            </a:prstGeom>
            <a:solidFill>
              <a:srgbClr val="9D5125"/>
            </a:solidFill>
          </p:spPr>
          <p:txBody>
            <a:bodyPr wrap="square" tIns="146304" bIns="121920" rtlCol="0" anchor="ctr" anchorCtr="0">
              <a:noAutofit/>
            </a:bodyPr>
            <a:lstStyle/>
            <a:p>
              <a:pPr algn="ctr" defTabSz="609585">
                <a:lnSpc>
                  <a:spcPct val="90000"/>
                </a:lnSpc>
              </a:pPr>
              <a:endParaRPr lang="en-US" sz="1333"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66" name="TextBox 65">
              <a:extLst>
                <a:ext uri="{FF2B5EF4-FFF2-40B4-BE49-F238E27FC236}">
                  <a16:creationId xmlns:a16="http://schemas.microsoft.com/office/drawing/2014/main" xmlns="" id="{E7741F6C-6A7B-466C-B128-A0B506181A1D}"/>
                </a:ext>
              </a:extLst>
            </p:cNvPr>
            <p:cNvSpPr txBox="1"/>
            <p:nvPr/>
          </p:nvSpPr>
          <p:spPr>
            <a:xfrm>
              <a:off x="3200350" y="2160274"/>
              <a:ext cx="1005840" cy="457200"/>
            </a:xfrm>
            <a:prstGeom prst="roundRect">
              <a:avLst/>
            </a:prstGeom>
            <a:solidFill>
              <a:srgbClr val="F58535"/>
            </a:solidFill>
          </p:spPr>
          <p:txBody>
            <a:bodyPr wrap="square" tIns="146304" bIns="121920" rtlCol="0" anchor="ctr" anchorCtr="0">
              <a:noAutofit/>
            </a:bodyPr>
            <a:lstStyle/>
            <a:p>
              <a:pPr algn="ctr" defTabSz="609585">
                <a:lnSpc>
                  <a:spcPct val="90000"/>
                </a:lnSpc>
              </a:pPr>
              <a:r>
                <a:rPr lang="en-US" sz="1333"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API Server</a:t>
              </a:r>
            </a:p>
          </p:txBody>
        </p:sp>
      </p:grpSp>
      <p:cxnSp>
        <p:nvCxnSpPr>
          <p:cNvPr id="67" name="Straight Arrow Connector 66">
            <a:extLst>
              <a:ext uri="{FF2B5EF4-FFF2-40B4-BE49-F238E27FC236}">
                <a16:creationId xmlns:a16="http://schemas.microsoft.com/office/drawing/2014/main" xmlns="" id="{B4B4FA18-BC4C-4DB9-8CFC-07675A5D7646}"/>
              </a:ext>
            </a:extLst>
          </p:cNvPr>
          <p:cNvCxnSpPr>
            <a:cxnSpLocks/>
            <a:stCxn id="62" idx="2"/>
            <a:endCxn id="66" idx="1"/>
          </p:cNvCxnSpPr>
          <p:nvPr/>
        </p:nvCxnSpPr>
        <p:spPr>
          <a:xfrm rot="16200000" flipH="1">
            <a:off x="4566797" y="1838925"/>
            <a:ext cx="979721" cy="1347004"/>
          </a:xfrm>
          <a:prstGeom prst="bentConnector2">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grpSp>
        <p:nvGrpSpPr>
          <p:cNvPr id="109" name="Group 108">
            <a:extLst>
              <a:ext uri="{FF2B5EF4-FFF2-40B4-BE49-F238E27FC236}">
                <a16:creationId xmlns:a16="http://schemas.microsoft.com/office/drawing/2014/main" xmlns="" id="{F222BF43-5186-4C07-A4E0-DDFCAC4923C0}"/>
              </a:ext>
            </a:extLst>
          </p:cNvPr>
          <p:cNvGrpSpPr/>
          <p:nvPr/>
        </p:nvGrpSpPr>
        <p:grpSpPr>
          <a:xfrm>
            <a:off x="7558912" y="3191494"/>
            <a:ext cx="3779520" cy="1767840"/>
            <a:chOff x="4754878" y="2654611"/>
            <a:chExt cx="2834640" cy="1325880"/>
          </a:xfrm>
        </p:grpSpPr>
        <p:grpSp>
          <p:nvGrpSpPr>
            <p:cNvPr id="108" name="Group 107">
              <a:extLst>
                <a:ext uri="{FF2B5EF4-FFF2-40B4-BE49-F238E27FC236}">
                  <a16:creationId xmlns:a16="http://schemas.microsoft.com/office/drawing/2014/main" xmlns="" id="{0A77DE79-337D-4B37-994A-3C625E8E23E3}"/>
                </a:ext>
              </a:extLst>
            </p:cNvPr>
            <p:cNvGrpSpPr/>
            <p:nvPr/>
          </p:nvGrpSpPr>
          <p:grpSpPr>
            <a:xfrm>
              <a:off x="4754878" y="2654611"/>
              <a:ext cx="2834640" cy="1325880"/>
              <a:chOff x="4810940" y="2654611"/>
              <a:chExt cx="2626380" cy="1635252"/>
            </a:xfrm>
          </p:grpSpPr>
          <p:sp>
            <p:nvSpPr>
              <p:cNvPr id="77" name="TextBox 76">
                <a:extLst>
                  <a:ext uri="{FF2B5EF4-FFF2-40B4-BE49-F238E27FC236}">
                    <a16:creationId xmlns:a16="http://schemas.microsoft.com/office/drawing/2014/main" xmlns="" id="{06DF0B0F-51F5-48F1-9E7F-FDF99139B962}"/>
                  </a:ext>
                </a:extLst>
              </p:cNvPr>
              <p:cNvSpPr txBox="1"/>
              <p:nvPr/>
            </p:nvSpPr>
            <p:spPr>
              <a:xfrm>
                <a:off x="4810940" y="2654611"/>
                <a:ext cx="2626380" cy="1635252"/>
              </a:xfrm>
              <a:prstGeom prst="roundRect">
                <a:avLst>
                  <a:gd name="adj" fmla="val 7099"/>
                </a:avLst>
              </a:prstGeom>
              <a:solidFill>
                <a:srgbClr val="9D5125"/>
              </a:solidFill>
            </p:spPr>
            <p:txBody>
              <a:bodyPr wrap="square" tIns="146304" bIns="121920" rtlCol="0" anchor="ctr" anchorCtr="0">
                <a:noAutofit/>
              </a:bodyPr>
              <a:lstStyle/>
              <a:p>
                <a:pPr algn="ctr" defTabSz="609585">
                  <a:lnSpc>
                    <a:spcPct val="90000"/>
                  </a:lnSpc>
                </a:pPr>
                <a:endParaRPr lang="en-US" sz="105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71" name="TextBox 70">
                <a:extLst>
                  <a:ext uri="{FF2B5EF4-FFF2-40B4-BE49-F238E27FC236}">
                    <a16:creationId xmlns:a16="http://schemas.microsoft.com/office/drawing/2014/main" xmlns="" id="{E0FC4FF8-A21D-41AC-B987-1F136FE14F85}"/>
                  </a:ext>
                </a:extLst>
              </p:cNvPr>
              <p:cNvSpPr txBox="1"/>
              <p:nvPr/>
            </p:nvSpPr>
            <p:spPr>
              <a:xfrm>
                <a:off x="4810940" y="2654611"/>
                <a:ext cx="2626380" cy="1578864"/>
              </a:xfrm>
              <a:prstGeom prst="roundRect">
                <a:avLst>
                  <a:gd name="adj" fmla="val 7099"/>
                </a:avLst>
              </a:prstGeom>
              <a:solidFill>
                <a:srgbClr val="F58535"/>
              </a:solidFill>
            </p:spPr>
            <p:txBody>
              <a:bodyPr wrap="square" tIns="243840" bIns="121920" rtlCol="0" anchor="t" anchorCtr="0">
                <a:noAutofit/>
              </a:bodyPr>
              <a:lstStyle/>
              <a:p>
                <a:pPr algn="ctr" defTabSz="609585">
                  <a:lnSpc>
                    <a:spcPct val="90000"/>
                  </a:lnSpc>
                </a:pPr>
                <a:r>
                  <a:rPr lang="en-US" sz="14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Worker Node</a:t>
                </a:r>
              </a:p>
            </p:txBody>
          </p:sp>
        </p:grpSp>
        <p:grpSp>
          <p:nvGrpSpPr>
            <p:cNvPr id="79" name="Group 78">
              <a:extLst>
                <a:ext uri="{FF2B5EF4-FFF2-40B4-BE49-F238E27FC236}">
                  <a16:creationId xmlns:a16="http://schemas.microsoft.com/office/drawing/2014/main" xmlns="" id="{5A2328E6-6BDE-4702-B2BB-8286D52F4DAA}"/>
                </a:ext>
              </a:extLst>
            </p:cNvPr>
            <p:cNvGrpSpPr/>
            <p:nvPr/>
          </p:nvGrpSpPr>
          <p:grpSpPr>
            <a:xfrm>
              <a:off x="5029184" y="3181343"/>
              <a:ext cx="1005840" cy="347472"/>
              <a:chOff x="6126452" y="1383037"/>
              <a:chExt cx="822960" cy="347472"/>
            </a:xfrm>
          </p:grpSpPr>
          <p:sp>
            <p:nvSpPr>
              <p:cNvPr id="80" name="TextBox 79">
                <a:extLst>
                  <a:ext uri="{FF2B5EF4-FFF2-40B4-BE49-F238E27FC236}">
                    <a16:creationId xmlns:a16="http://schemas.microsoft.com/office/drawing/2014/main" xmlns="" id="{D6386046-0D81-4FB3-B601-3F7363252A7C}"/>
                  </a:ext>
                </a:extLst>
              </p:cNvPr>
              <p:cNvSpPr txBox="1"/>
              <p:nvPr/>
            </p:nvSpPr>
            <p:spPr>
              <a:xfrm>
                <a:off x="6126452" y="1383037"/>
                <a:ext cx="822960" cy="347472"/>
              </a:xfrm>
              <a:prstGeom prst="roundRect">
                <a:avLst/>
              </a:prstGeom>
              <a:solidFill>
                <a:schemeClr val="accent2">
                  <a:lumMod val="50000"/>
                </a:schemeClr>
              </a:solidFill>
            </p:spPr>
            <p:txBody>
              <a:bodyPr wrap="square" tIns="146304" bIns="121920" rtlCol="0" anchor="ctr" anchorCtr="0">
                <a:noAutofit/>
              </a:bodyPr>
              <a:lstStyle/>
              <a:p>
                <a:pPr algn="ctr" defTabSz="609585">
                  <a:lnSpc>
                    <a:spcPct val="90000"/>
                  </a:lnSpc>
                </a:pPr>
                <a:endPar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81" name="TextBox 80">
                <a:extLst>
                  <a:ext uri="{FF2B5EF4-FFF2-40B4-BE49-F238E27FC236}">
                    <a16:creationId xmlns:a16="http://schemas.microsoft.com/office/drawing/2014/main" xmlns="" id="{6B8429D2-7E88-4100-B8B1-D6547BD45D3C}"/>
                  </a:ext>
                </a:extLst>
              </p:cNvPr>
              <p:cNvSpPr txBox="1"/>
              <p:nvPr/>
            </p:nvSpPr>
            <p:spPr>
              <a:xfrm>
                <a:off x="6126452" y="1383037"/>
                <a:ext cx="822960" cy="320040"/>
              </a:xfrm>
              <a:prstGeom prst="roundRect">
                <a:avLst/>
              </a:prstGeom>
              <a:solidFill>
                <a:schemeClr val="accent2"/>
              </a:solidFill>
            </p:spPr>
            <p:txBody>
              <a:bodyPr wrap="square" tIns="146304" bIns="121920" rtlCol="0" anchor="ctr" anchorCtr="0">
                <a:noAutofit/>
              </a:bodyPr>
              <a:lstStyle/>
              <a:p>
                <a:pPr algn="ctr" defTabSz="609585">
                  <a:lnSpc>
                    <a:spcPct val="90000"/>
                  </a:lnSpc>
                </a:pPr>
                <a:r>
                  <a:rPr lang="en-US" sz="1200" dirty="0" err="1">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Kubelet</a:t>
                </a:r>
                <a:endPar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grpSp>
        <p:grpSp>
          <p:nvGrpSpPr>
            <p:cNvPr id="85" name="Group 84">
              <a:extLst>
                <a:ext uri="{FF2B5EF4-FFF2-40B4-BE49-F238E27FC236}">
                  <a16:creationId xmlns:a16="http://schemas.microsoft.com/office/drawing/2014/main" xmlns="" id="{DF840262-0C8E-4B85-BF92-D750FB33BDD0}"/>
                </a:ext>
              </a:extLst>
            </p:cNvPr>
            <p:cNvGrpSpPr/>
            <p:nvPr/>
          </p:nvGrpSpPr>
          <p:grpSpPr>
            <a:xfrm>
              <a:off x="6309341" y="3181343"/>
              <a:ext cx="1005840" cy="347472"/>
              <a:chOff x="6126452" y="1383037"/>
              <a:chExt cx="822960" cy="347472"/>
            </a:xfrm>
          </p:grpSpPr>
          <p:sp>
            <p:nvSpPr>
              <p:cNvPr id="86" name="TextBox 85">
                <a:extLst>
                  <a:ext uri="{FF2B5EF4-FFF2-40B4-BE49-F238E27FC236}">
                    <a16:creationId xmlns:a16="http://schemas.microsoft.com/office/drawing/2014/main" xmlns="" id="{9231C02A-E276-4121-ACAF-A04F318398DF}"/>
                  </a:ext>
                </a:extLst>
              </p:cNvPr>
              <p:cNvSpPr txBox="1"/>
              <p:nvPr/>
            </p:nvSpPr>
            <p:spPr>
              <a:xfrm>
                <a:off x="6126452" y="1383037"/>
                <a:ext cx="822960" cy="347472"/>
              </a:xfrm>
              <a:prstGeom prst="roundRect">
                <a:avLst/>
              </a:prstGeom>
              <a:solidFill>
                <a:schemeClr val="accent2">
                  <a:lumMod val="50000"/>
                </a:schemeClr>
              </a:solidFill>
            </p:spPr>
            <p:txBody>
              <a:bodyPr wrap="square" tIns="146304" bIns="121920" rtlCol="0" anchor="ctr" anchorCtr="0">
                <a:noAutofit/>
              </a:bodyPr>
              <a:lstStyle/>
              <a:p>
                <a:pPr algn="ctr" defTabSz="609585">
                  <a:lnSpc>
                    <a:spcPct val="90000"/>
                  </a:lnSpc>
                </a:pPr>
                <a:endPar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87" name="TextBox 86">
                <a:extLst>
                  <a:ext uri="{FF2B5EF4-FFF2-40B4-BE49-F238E27FC236}">
                    <a16:creationId xmlns:a16="http://schemas.microsoft.com/office/drawing/2014/main" xmlns="" id="{7BFBC866-E7D8-4FD2-80E1-DACCB8F70056}"/>
                  </a:ext>
                </a:extLst>
              </p:cNvPr>
              <p:cNvSpPr txBox="1"/>
              <p:nvPr/>
            </p:nvSpPr>
            <p:spPr>
              <a:xfrm>
                <a:off x="6126452" y="1383037"/>
                <a:ext cx="822960" cy="320040"/>
              </a:xfrm>
              <a:prstGeom prst="roundRect">
                <a:avLst/>
              </a:prstGeom>
              <a:solidFill>
                <a:schemeClr val="accent2"/>
              </a:solidFill>
            </p:spPr>
            <p:txBody>
              <a:bodyPr wrap="square" tIns="146304" bIns="121920" rtlCol="0" anchor="ctr" anchorCtr="0">
                <a:noAutofit/>
              </a:bodyPr>
              <a:lstStyle/>
              <a:p>
                <a:pPr algn="ctr" defTabSz="609585">
                  <a:lnSpc>
                    <a:spcPct val="90000"/>
                  </a:lnSpc>
                </a:pPr>
                <a:r>
                  <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Pod</a:t>
                </a:r>
              </a:p>
            </p:txBody>
          </p:sp>
        </p:grpSp>
        <p:sp>
          <p:nvSpPr>
            <p:cNvPr id="73" name="TextBox 72">
              <a:extLst>
                <a:ext uri="{FF2B5EF4-FFF2-40B4-BE49-F238E27FC236}">
                  <a16:creationId xmlns:a16="http://schemas.microsoft.com/office/drawing/2014/main" xmlns="" id="{3AEF7300-4C6A-4678-BC4A-085727B9BDF5}"/>
                </a:ext>
              </a:extLst>
            </p:cNvPr>
            <p:cNvSpPr txBox="1"/>
            <p:nvPr/>
          </p:nvSpPr>
          <p:spPr>
            <a:xfrm>
              <a:off x="5029184" y="3540878"/>
              <a:ext cx="1298753" cy="207749"/>
            </a:xfrm>
            <a:prstGeom prst="rect">
              <a:avLst/>
            </a:prstGeom>
            <a:noFill/>
          </p:spPr>
          <p:txBody>
            <a:bodyPr wrap="square" lIns="0" rtlCol="0">
              <a:spAutoFit/>
            </a:bodyPr>
            <a:lstStyle/>
            <a:p>
              <a:pPr defTabSz="609585"/>
              <a:r>
                <a:rPr lang="en-US" sz="1200" dirty="0">
                  <a:gradFill>
                    <a:gsLst>
                      <a:gs pos="19663">
                        <a:srgbClr val="FFFFFF"/>
                      </a:gs>
                      <a:gs pos="33146">
                        <a:srgbClr val="FFFFFF"/>
                      </a:gs>
                    </a:gsLst>
                    <a:lin ang="0" scaled="0"/>
                  </a:gradFill>
                  <a:latin typeface="Arial" panose="020B0604020202020204" pitchFamily="34" charset="0"/>
                  <a:ea typeface="Amazon Ember" panose="020B0603020204020204" pitchFamily="34" charset="0"/>
                  <a:cs typeface="Arial" panose="020B0604020202020204" pitchFamily="34" charset="0"/>
                </a:rPr>
                <a:t>../</a:t>
              </a:r>
              <a:r>
                <a:rPr lang="en-US" sz="1200" dirty="0" err="1">
                  <a:gradFill>
                    <a:gsLst>
                      <a:gs pos="19663">
                        <a:srgbClr val="FFFFFF"/>
                      </a:gs>
                      <a:gs pos="33146">
                        <a:srgbClr val="FFFFFF"/>
                      </a:gs>
                    </a:gsLst>
                    <a:lin ang="0" scaled="0"/>
                  </a:gradFill>
                  <a:latin typeface="Arial" panose="020B0604020202020204" pitchFamily="34" charset="0"/>
                  <a:ea typeface="Amazon Ember" panose="020B0603020204020204" pitchFamily="34" charset="0"/>
                  <a:cs typeface="Arial" panose="020B0604020202020204" pitchFamily="34" charset="0"/>
                </a:rPr>
                <a:t>my_secret_token</a:t>
              </a:r>
              <a:endParaRPr lang="en-US" sz="1200" dirty="0">
                <a:gradFill>
                  <a:gsLst>
                    <a:gs pos="19663">
                      <a:srgbClr val="FFFFFF"/>
                    </a:gs>
                    <a:gs pos="33146">
                      <a:srgbClr val="FFFFFF"/>
                    </a:gs>
                  </a:gsLst>
                  <a:lin ang="0" scaled="0"/>
                </a:gradFill>
                <a:latin typeface="Arial" panose="020B0604020202020204" pitchFamily="34" charset="0"/>
                <a:ea typeface="Amazon Ember" panose="020B0603020204020204" pitchFamily="34" charset="0"/>
                <a:cs typeface="Arial" panose="020B0604020202020204" pitchFamily="34" charset="0"/>
              </a:endParaRPr>
            </a:p>
          </p:txBody>
        </p:sp>
      </p:grpSp>
      <p:grpSp>
        <p:nvGrpSpPr>
          <p:cNvPr id="91" name="Group 90">
            <a:extLst>
              <a:ext uri="{FF2B5EF4-FFF2-40B4-BE49-F238E27FC236}">
                <a16:creationId xmlns:a16="http://schemas.microsoft.com/office/drawing/2014/main" xmlns="" id="{4FD3073B-9ABF-41DA-99BC-D7B0983E529F}"/>
              </a:ext>
            </a:extLst>
          </p:cNvPr>
          <p:cNvGrpSpPr/>
          <p:nvPr/>
        </p:nvGrpSpPr>
        <p:grpSpPr>
          <a:xfrm>
            <a:off x="8168532" y="1728471"/>
            <a:ext cx="1341120" cy="646176"/>
            <a:chOff x="6126452" y="1383037"/>
            <a:chExt cx="822960" cy="484632"/>
          </a:xfrm>
        </p:grpSpPr>
        <p:sp>
          <p:nvSpPr>
            <p:cNvPr id="92" name="TextBox 91">
              <a:extLst>
                <a:ext uri="{FF2B5EF4-FFF2-40B4-BE49-F238E27FC236}">
                  <a16:creationId xmlns:a16="http://schemas.microsoft.com/office/drawing/2014/main" xmlns="" id="{2E21D9CC-3DD1-4011-ACB3-557E52DEF0D9}"/>
                </a:ext>
              </a:extLst>
            </p:cNvPr>
            <p:cNvSpPr txBox="1"/>
            <p:nvPr/>
          </p:nvSpPr>
          <p:spPr>
            <a:xfrm>
              <a:off x="6126452" y="1383037"/>
              <a:ext cx="822960" cy="484632"/>
            </a:xfrm>
            <a:prstGeom prst="roundRect">
              <a:avLst/>
            </a:prstGeom>
            <a:solidFill>
              <a:schemeClr val="tx1"/>
            </a:solidFill>
          </p:spPr>
          <p:txBody>
            <a:bodyPr wrap="square" tIns="146304" bIns="121920" rtlCol="0" anchor="ctr" anchorCtr="0">
              <a:noAutofit/>
            </a:bodyPr>
            <a:lstStyle/>
            <a:p>
              <a:pPr algn="ctr" defTabSz="609585">
                <a:lnSpc>
                  <a:spcPct val="90000"/>
                </a:lnSpc>
              </a:pPr>
              <a:endPar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93" name="TextBox 92">
              <a:extLst>
                <a:ext uri="{FF2B5EF4-FFF2-40B4-BE49-F238E27FC236}">
                  <a16:creationId xmlns:a16="http://schemas.microsoft.com/office/drawing/2014/main" xmlns="" id="{97FF0191-9CCD-4EA9-987B-8CE32090D8FC}"/>
                </a:ext>
              </a:extLst>
            </p:cNvPr>
            <p:cNvSpPr txBox="1"/>
            <p:nvPr/>
          </p:nvSpPr>
          <p:spPr>
            <a:xfrm>
              <a:off x="6126452" y="1383037"/>
              <a:ext cx="822960" cy="457200"/>
            </a:xfrm>
            <a:prstGeom prst="roundRect">
              <a:avLst/>
            </a:prstGeom>
            <a:solidFill>
              <a:schemeClr val="tx2"/>
            </a:solidFill>
          </p:spPr>
          <p:txBody>
            <a:bodyPr wrap="square" tIns="146304" bIns="121920" rtlCol="0" anchor="ctr" anchorCtr="0">
              <a:noAutofit/>
            </a:bodyPr>
            <a:lstStyle/>
            <a:p>
              <a:pPr algn="ctr" defTabSz="609585">
                <a:lnSpc>
                  <a:spcPct val="90000"/>
                </a:lnSpc>
              </a:pPr>
              <a:r>
                <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Credential Provider</a:t>
              </a:r>
            </a:p>
          </p:txBody>
        </p:sp>
      </p:grpSp>
      <p:grpSp>
        <p:nvGrpSpPr>
          <p:cNvPr id="95" name="Group 94">
            <a:extLst>
              <a:ext uri="{FF2B5EF4-FFF2-40B4-BE49-F238E27FC236}">
                <a16:creationId xmlns:a16="http://schemas.microsoft.com/office/drawing/2014/main" xmlns="" id="{39B37C15-8056-4382-BBC6-2FA10492727A}"/>
              </a:ext>
            </a:extLst>
          </p:cNvPr>
          <p:cNvGrpSpPr/>
          <p:nvPr/>
        </p:nvGrpSpPr>
        <p:grpSpPr>
          <a:xfrm>
            <a:off x="9997312" y="1728471"/>
            <a:ext cx="1341120" cy="646176"/>
            <a:chOff x="6126452" y="1383037"/>
            <a:chExt cx="822960" cy="484632"/>
          </a:xfrm>
        </p:grpSpPr>
        <p:sp>
          <p:nvSpPr>
            <p:cNvPr id="96" name="TextBox 95">
              <a:extLst>
                <a:ext uri="{FF2B5EF4-FFF2-40B4-BE49-F238E27FC236}">
                  <a16:creationId xmlns:a16="http://schemas.microsoft.com/office/drawing/2014/main" xmlns="" id="{A15AA4FD-2647-4AAA-AD06-A1DBB92126F8}"/>
                </a:ext>
              </a:extLst>
            </p:cNvPr>
            <p:cNvSpPr txBox="1"/>
            <p:nvPr/>
          </p:nvSpPr>
          <p:spPr>
            <a:xfrm>
              <a:off x="6126452" y="1383037"/>
              <a:ext cx="822960" cy="484632"/>
            </a:xfrm>
            <a:prstGeom prst="roundRect">
              <a:avLst/>
            </a:prstGeom>
            <a:solidFill>
              <a:schemeClr val="tx1"/>
            </a:solidFill>
          </p:spPr>
          <p:txBody>
            <a:bodyPr wrap="square" tIns="146304" bIns="121920" rtlCol="0" anchor="ctr" anchorCtr="0">
              <a:noAutofit/>
            </a:bodyPr>
            <a:lstStyle/>
            <a:p>
              <a:pPr algn="ctr" defTabSz="609585">
                <a:lnSpc>
                  <a:spcPct val="90000"/>
                </a:lnSpc>
              </a:pPr>
              <a:endPar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97" name="TextBox 96">
              <a:extLst>
                <a:ext uri="{FF2B5EF4-FFF2-40B4-BE49-F238E27FC236}">
                  <a16:creationId xmlns:a16="http://schemas.microsoft.com/office/drawing/2014/main" xmlns="" id="{CC3E6C16-E1C1-407D-BF9D-E080F5BE185E}"/>
                </a:ext>
              </a:extLst>
            </p:cNvPr>
            <p:cNvSpPr txBox="1"/>
            <p:nvPr/>
          </p:nvSpPr>
          <p:spPr>
            <a:xfrm>
              <a:off x="6126452" y="1383037"/>
              <a:ext cx="822960" cy="457200"/>
            </a:xfrm>
            <a:prstGeom prst="roundRect">
              <a:avLst/>
            </a:prstGeom>
            <a:solidFill>
              <a:schemeClr val="tx2"/>
            </a:solidFill>
          </p:spPr>
          <p:txBody>
            <a:bodyPr wrap="square" tIns="146304" bIns="121920" rtlCol="0" anchor="ctr" anchorCtr="0">
              <a:noAutofit/>
            </a:bodyPr>
            <a:lstStyle/>
            <a:p>
              <a:pPr algn="ctr" defTabSz="609585">
                <a:lnSpc>
                  <a:spcPct val="90000"/>
                </a:lnSpc>
              </a:pPr>
              <a:r>
                <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OAuth </a:t>
              </a:r>
              <a:br>
                <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br>
              <a:r>
                <a:rPr lang="en-US" sz="120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Provider</a:t>
              </a:r>
            </a:p>
          </p:txBody>
        </p:sp>
      </p:grpSp>
      <p:cxnSp>
        <p:nvCxnSpPr>
          <p:cNvPr id="98" name="Straight Arrow Connector 97">
            <a:extLst>
              <a:ext uri="{FF2B5EF4-FFF2-40B4-BE49-F238E27FC236}">
                <a16:creationId xmlns:a16="http://schemas.microsoft.com/office/drawing/2014/main" xmlns="" id="{CDB979DC-68C4-4D5E-B955-38FD5C675D65}"/>
              </a:ext>
            </a:extLst>
          </p:cNvPr>
          <p:cNvCxnSpPr>
            <a:cxnSpLocks/>
            <a:stCxn id="66" idx="0"/>
            <a:endCxn id="93" idx="1"/>
          </p:cNvCxnSpPr>
          <p:nvPr/>
        </p:nvCxnSpPr>
        <p:spPr>
          <a:xfrm rot="5400000" flipH="1" flipV="1">
            <a:off x="6952518" y="1481474"/>
            <a:ext cx="664217" cy="1767813"/>
          </a:xfrm>
          <a:prstGeom prst="bentConnector2">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101" name="Straight Arrow Connector 97">
            <a:extLst>
              <a:ext uri="{FF2B5EF4-FFF2-40B4-BE49-F238E27FC236}">
                <a16:creationId xmlns:a16="http://schemas.microsoft.com/office/drawing/2014/main" xmlns="" id="{65260549-519F-441E-944E-FD0FB1781601}"/>
              </a:ext>
            </a:extLst>
          </p:cNvPr>
          <p:cNvCxnSpPr>
            <a:cxnSpLocks/>
            <a:stCxn id="92" idx="2"/>
            <a:endCxn id="66" idx="3"/>
          </p:cNvCxnSpPr>
          <p:nvPr/>
        </p:nvCxnSpPr>
        <p:spPr>
          <a:xfrm rot="5400000">
            <a:off x="7641366" y="1804560"/>
            <a:ext cx="627641" cy="1767813"/>
          </a:xfrm>
          <a:prstGeom prst="bentConnector2">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104" name="Straight Arrow Connector 97">
            <a:extLst>
              <a:ext uri="{FF2B5EF4-FFF2-40B4-BE49-F238E27FC236}">
                <a16:creationId xmlns:a16="http://schemas.microsoft.com/office/drawing/2014/main" xmlns="" id="{260F5F16-25B2-442F-A027-BDF0A74F5C85}"/>
              </a:ext>
            </a:extLst>
          </p:cNvPr>
          <p:cNvCxnSpPr>
            <a:cxnSpLocks/>
            <a:stCxn id="71" idx="1"/>
            <a:endCxn id="65" idx="2"/>
          </p:cNvCxnSpPr>
          <p:nvPr/>
        </p:nvCxnSpPr>
        <p:spPr>
          <a:xfrm rot="10800000">
            <a:off x="6400721" y="3343666"/>
            <a:ext cx="1158193" cy="701271"/>
          </a:xfrm>
          <a:prstGeom prst="bentConnector2">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107" name="Straight Arrow Connector 106">
            <a:extLst>
              <a:ext uri="{FF2B5EF4-FFF2-40B4-BE49-F238E27FC236}">
                <a16:creationId xmlns:a16="http://schemas.microsoft.com/office/drawing/2014/main" xmlns="" id="{5D7B8249-D4AC-4CD9-941A-C6FF2F3D7845}"/>
              </a:ext>
            </a:extLst>
          </p:cNvPr>
          <p:cNvCxnSpPr>
            <a:cxnSpLocks/>
            <a:stCxn id="93" idx="3"/>
            <a:endCxn id="97" idx="1"/>
          </p:cNvCxnSpPr>
          <p:nvPr/>
        </p:nvCxnSpPr>
        <p:spPr>
          <a:xfrm>
            <a:off x="9509653" y="2033271"/>
            <a:ext cx="487660" cy="0"/>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sp>
        <p:nvSpPr>
          <p:cNvPr id="110" name="TextBox 109">
            <a:extLst>
              <a:ext uri="{FF2B5EF4-FFF2-40B4-BE49-F238E27FC236}">
                <a16:creationId xmlns:a16="http://schemas.microsoft.com/office/drawing/2014/main" xmlns="" id="{B34211D6-398F-4B7B-BC3C-5EA8A734C4D5}"/>
              </a:ext>
            </a:extLst>
          </p:cNvPr>
          <p:cNvSpPr txBox="1"/>
          <p:nvPr/>
        </p:nvSpPr>
        <p:spPr>
          <a:xfrm>
            <a:off x="6574570" y="2219022"/>
            <a:ext cx="1080104" cy="317010"/>
          </a:xfrm>
          <a:prstGeom prst="rect">
            <a:avLst/>
          </a:prstGeom>
          <a:noFill/>
        </p:spPr>
        <p:txBody>
          <a:bodyPr wrap="none" lIns="60960" tIns="60960" rIns="60960" bIns="60960" rtlCol="0">
            <a:spAutoFit/>
          </a:bodyPr>
          <a:lstStyle/>
          <a:p>
            <a:pPr algn="ctr" defTabSz="914377">
              <a:lnSpc>
                <a:spcPct val="90000"/>
              </a:lnSpc>
            </a:pPr>
            <a:r>
              <a:rPr lang="en-US" sz="1400" dirty="0">
                <a:gradFill>
                  <a:gsLst>
                    <a:gs pos="54255">
                      <a:schemeClr val="tx1"/>
                    </a:gs>
                    <a:gs pos="83708">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Reads CRD</a:t>
            </a:r>
          </a:p>
        </p:txBody>
      </p:sp>
      <p:sp>
        <p:nvSpPr>
          <p:cNvPr id="111" name="TextBox 110">
            <a:extLst>
              <a:ext uri="{FF2B5EF4-FFF2-40B4-BE49-F238E27FC236}">
                <a16:creationId xmlns:a16="http://schemas.microsoft.com/office/drawing/2014/main" xmlns="" id="{F9CD4698-B00A-45E6-8D89-EBC7F0B0737D}"/>
              </a:ext>
            </a:extLst>
          </p:cNvPr>
          <p:cNvSpPr txBox="1"/>
          <p:nvPr/>
        </p:nvSpPr>
        <p:spPr>
          <a:xfrm>
            <a:off x="9023268" y="2514147"/>
            <a:ext cx="1219723" cy="317010"/>
          </a:xfrm>
          <a:prstGeom prst="rect">
            <a:avLst/>
          </a:prstGeom>
          <a:noFill/>
        </p:spPr>
        <p:txBody>
          <a:bodyPr wrap="square" lIns="60960" tIns="60960" rIns="60960" bIns="60960" rtlCol="0">
            <a:spAutoFit/>
          </a:bodyPr>
          <a:lstStyle/>
          <a:p>
            <a:pPr algn="ctr" defTabSz="914377">
              <a:lnSpc>
                <a:spcPct val="90000"/>
              </a:lnSpc>
            </a:pPr>
            <a:r>
              <a:rPr lang="en-US" sz="1400" dirty="0">
                <a:gradFill>
                  <a:gsLst>
                    <a:gs pos="54255">
                      <a:schemeClr val="tx1"/>
                    </a:gs>
                    <a:gs pos="83708">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Writes Secret</a:t>
            </a:r>
          </a:p>
        </p:txBody>
      </p:sp>
      <p:sp>
        <p:nvSpPr>
          <p:cNvPr id="33" name="Shape 100">
            <a:extLst>
              <a:ext uri="{FF2B5EF4-FFF2-40B4-BE49-F238E27FC236}">
                <a16:creationId xmlns:a16="http://schemas.microsoft.com/office/drawing/2014/main" xmlns="" id="{E7F295B8-336B-4344-825B-EDA844313B4A}"/>
              </a:ext>
            </a:extLst>
          </p:cNvPr>
          <p:cNvSpPr txBox="1">
            <a:spLocks/>
          </p:cNvSpPr>
          <p:nvPr/>
        </p:nvSpPr>
        <p:spPr>
          <a:xfrm>
            <a:off x="469764" y="2680641"/>
            <a:ext cx="3142593" cy="626440"/>
          </a:xfrm>
          <a:prstGeom prst="rect">
            <a:avLst/>
          </a:prstGeom>
        </p:spPr>
        <p:txBody>
          <a:bodyPr vert="horz" lIns="121920" tIns="60960" rIns="121920" bIns="60960" rtlCol="0" anchor="b" anchorCtr="0">
            <a:noAutofit/>
          </a:bodyPr>
          <a:lstStyle>
            <a:lvl1pPr algn="l" defTabSz="457200" rtl="0" eaLnBrk="1" latinLnBrk="0" hangingPunct="1">
              <a:spcBef>
                <a:spcPct val="0"/>
              </a:spcBef>
              <a:buNone/>
              <a:defRPr sz="2800" b="0" i="0" kern="1200" spc="300">
                <a:solidFill>
                  <a:schemeClr val="tx1">
                    <a:lumMod val="95000"/>
                  </a:schemeClr>
                </a:solidFill>
                <a:latin typeface="Amazon Ember Light" charset="0"/>
                <a:ea typeface="Amazon Ember Light" charset="0"/>
                <a:cs typeface="Amazon Ember Light" charset="0"/>
              </a:defRPr>
            </a:lvl1pPr>
          </a:lstStyle>
          <a:p>
            <a:pPr defTabSz="609585"/>
            <a:r>
              <a:rPr lang="en" sz="4000" spc="400" dirty="0">
                <a:gradFill>
                  <a:gsLst>
                    <a:gs pos="9574">
                      <a:schemeClr val="tx1"/>
                    </a:gs>
                    <a:gs pos="35955">
                      <a:schemeClr val="tx1"/>
                    </a:gs>
                  </a:gsLst>
                  <a:lin ang="5400000" scaled="0"/>
                </a:gradFill>
                <a:latin typeface="Arial" panose="020B0604020202020204" pitchFamily="34" charset="0"/>
                <a:cs typeface="Arial" panose="020B0604020202020204" pitchFamily="34" charset="0"/>
              </a:rPr>
              <a:t>Credential provider</a:t>
            </a:r>
          </a:p>
        </p:txBody>
      </p:sp>
      <p:sp>
        <p:nvSpPr>
          <p:cNvPr id="41" name="Rounded Rectangle 30">
            <a:extLst>
              <a:ext uri="{FF2B5EF4-FFF2-40B4-BE49-F238E27FC236}">
                <a16:creationId xmlns:a16="http://schemas.microsoft.com/office/drawing/2014/main" xmlns="" id="{2A7E1148-5B59-4F37-9A3B-D6DFEEAC91F6}"/>
              </a:ext>
            </a:extLst>
          </p:cNvPr>
          <p:cNvSpPr/>
          <p:nvPr/>
        </p:nvSpPr>
        <p:spPr>
          <a:xfrm>
            <a:off x="4487464" y="2829263"/>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94382">
                      <a:srgbClr val="FF9600"/>
                    </a:gs>
                    <a:gs pos="73596">
                      <a:srgbClr val="FF9600"/>
                    </a:gs>
                  </a:gsLst>
                  <a:lin ang="5400000" scaled="1"/>
                </a:gradFill>
                <a:latin typeface="Arial" panose="020B0604020202020204" pitchFamily="34" charset="0"/>
                <a:ea typeface="Amazon Ember Heavy" panose="020B0803020204020204" pitchFamily="34" charset="0"/>
                <a:cs typeface="Arial" panose="020B0604020202020204" pitchFamily="34" charset="0"/>
              </a:rPr>
              <a:t>1</a:t>
            </a:r>
          </a:p>
        </p:txBody>
      </p:sp>
      <p:sp>
        <p:nvSpPr>
          <p:cNvPr id="42" name="Rounded Rectangle 31">
            <a:extLst>
              <a:ext uri="{FF2B5EF4-FFF2-40B4-BE49-F238E27FC236}">
                <a16:creationId xmlns:a16="http://schemas.microsoft.com/office/drawing/2014/main" xmlns="" id="{ADF40A3C-9899-48B2-B4C2-B46053A8F644}"/>
              </a:ext>
            </a:extLst>
          </p:cNvPr>
          <p:cNvSpPr/>
          <p:nvPr/>
        </p:nvSpPr>
        <p:spPr>
          <a:xfrm>
            <a:off x="6705517" y="1843934"/>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94382">
                      <a:srgbClr val="FF9600"/>
                    </a:gs>
                    <a:gs pos="73596">
                      <a:srgbClr val="FF9600"/>
                    </a:gs>
                  </a:gsLst>
                  <a:lin ang="5400000" scaled="1"/>
                </a:gradFill>
                <a:latin typeface="Arial" panose="020B0604020202020204" pitchFamily="34" charset="0"/>
                <a:ea typeface="Amazon Ember Heavy" panose="020B0803020204020204" pitchFamily="34" charset="0"/>
                <a:cs typeface="Arial" panose="020B0604020202020204" pitchFamily="34" charset="0"/>
              </a:rPr>
              <a:t>2   </a:t>
            </a:r>
          </a:p>
        </p:txBody>
      </p:sp>
      <p:sp>
        <p:nvSpPr>
          <p:cNvPr id="43" name="Rounded Rectangle 32">
            <a:extLst>
              <a:ext uri="{FF2B5EF4-FFF2-40B4-BE49-F238E27FC236}">
                <a16:creationId xmlns:a16="http://schemas.microsoft.com/office/drawing/2014/main" xmlns="" id="{5681BF14-F45E-4A57-B053-24D6BC4036F1}"/>
              </a:ext>
            </a:extLst>
          </p:cNvPr>
          <p:cNvSpPr/>
          <p:nvPr/>
        </p:nvSpPr>
        <p:spPr>
          <a:xfrm>
            <a:off x="8664505" y="2486826"/>
            <a:ext cx="365760" cy="362420"/>
          </a:xfrm>
          <a:prstGeom prst="ellipse">
            <a:avLst/>
          </a:prstGeom>
          <a:solidFill>
            <a:schemeClr val="bg1"/>
          </a:solidFill>
          <a:ln w="15875">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1067" b="1" dirty="0">
                <a:gradFill>
                  <a:gsLst>
                    <a:gs pos="94382">
                      <a:srgbClr val="FF9600"/>
                    </a:gs>
                    <a:gs pos="73596">
                      <a:srgbClr val="FF9600"/>
                    </a:gs>
                  </a:gsLst>
                  <a:lin ang="5400000" scaled="1"/>
                </a:gradFill>
                <a:latin typeface="Arial" panose="020B0604020202020204" pitchFamily="34" charset="0"/>
                <a:ea typeface="Amazon Ember Heavy" panose="020B0803020204020204" pitchFamily="34" charset="0"/>
                <a:cs typeface="Arial" panose="020B0604020202020204" pitchFamily="34" charset="0"/>
              </a:rPr>
              <a:t>3</a:t>
            </a:r>
          </a:p>
        </p:txBody>
      </p:sp>
    </p:spTree>
    <p:extLst>
      <p:ext uri="{BB962C8B-B14F-4D97-AF65-F5344CB8AC3E}">
        <p14:creationId xmlns:p14="http://schemas.microsoft.com/office/powerpoint/2010/main" val="801233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1104274" y="2815491"/>
            <a:ext cx="10033626" cy="572293"/>
          </a:xfrm>
        </p:spPr>
        <p:txBody>
          <a:bodyPr/>
          <a:lstStyle/>
          <a:p>
            <a:r>
              <a:rPr lang="en-US"/>
              <a:t>Kubernetes cluster set-up choices</a:t>
            </a:r>
            <a:endParaRPr lang="en-US" dirty="0"/>
          </a:p>
        </p:txBody>
      </p:sp>
      <p:sp>
        <p:nvSpPr>
          <p:cNvPr id="9" name="Text Placeholder 8">
            <a:extLst>
              <a:ext uri="{FF2B5EF4-FFF2-40B4-BE49-F238E27FC236}">
                <a16:creationId xmlns:a16="http://schemas.microsoft.com/office/drawing/2014/main" xmlns="" id="{B22129C4-FCAC-4BE2-B640-088BB774EB2F}"/>
              </a:ext>
            </a:extLst>
          </p:cNvPr>
          <p:cNvSpPr>
            <a:spLocks noGrp="1"/>
          </p:cNvSpPr>
          <p:nvPr>
            <p:ph type="body" sz="quarter" idx="13"/>
          </p:nvPr>
        </p:nvSpPr>
        <p:spPr/>
        <p:txBody>
          <a:bodyPr/>
          <a:lstStyle/>
          <a:p>
            <a:endParaRPr lang="en-US"/>
          </a:p>
        </p:txBody>
      </p:sp>
      <p:sp>
        <p:nvSpPr>
          <p:cNvPr id="12" name="Oval 11">
            <a:extLst>
              <a:ext uri="{FF2B5EF4-FFF2-40B4-BE49-F238E27FC236}">
                <a16:creationId xmlns:a16="http://schemas.microsoft.com/office/drawing/2014/main" xmlns="" id="{F060FD51-8E16-4DA1-9732-093C47D58845}"/>
              </a:ext>
            </a:extLst>
          </p:cNvPr>
          <p:cNvSpPr/>
          <p:nvPr/>
        </p:nvSpPr>
        <p:spPr>
          <a:xfrm>
            <a:off x="1104274" y="1527134"/>
            <a:ext cx="975360" cy="975360"/>
          </a:xfrm>
          <a:prstGeom prst="ellipse">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3200" dirty="0">
                <a:gradFill>
                  <a:gsLst>
                    <a:gs pos="68085">
                      <a:schemeClr val="accent2"/>
                    </a:gs>
                    <a:gs pos="45506">
                      <a:schemeClr val="accent2"/>
                    </a:gs>
                  </a:gsLst>
                  <a:lin ang="5400000" scaled="1"/>
                </a:gradFill>
                <a:latin typeface="Arial" panose="020B0604020202020204" pitchFamily="34" charset="0"/>
                <a:ea typeface="Amazon Ember Display Medium" panose="020F0603020204020204" pitchFamily="34" charset="0"/>
                <a:cs typeface="Arial" panose="020B0604020202020204" pitchFamily="34" charset="0"/>
              </a:rPr>
              <a:t>1</a:t>
            </a:r>
          </a:p>
        </p:txBody>
      </p:sp>
    </p:spTree>
    <p:extLst>
      <p:ext uri="{BB962C8B-B14F-4D97-AF65-F5344CB8AC3E}">
        <p14:creationId xmlns:p14="http://schemas.microsoft.com/office/powerpoint/2010/main" val="1886123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1104274" y="2815491"/>
            <a:ext cx="10033626" cy="572293"/>
          </a:xfrm>
        </p:spPr>
        <p:txBody>
          <a:bodyPr/>
          <a:lstStyle/>
          <a:p>
            <a:r>
              <a:rPr lang="en-US"/>
              <a:t>Visibility in cluster</a:t>
            </a:r>
            <a:endParaRPr lang="en-US" dirty="0"/>
          </a:p>
        </p:txBody>
      </p:sp>
      <p:sp>
        <p:nvSpPr>
          <p:cNvPr id="4" name="Text Placeholder 3">
            <a:extLst>
              <a:ext uri="{FF2B5EF4-FFF2-40B4-BE49-F238E27FC236}">
                <a16:creationId xmlns:a16="http://schemas.microsoft.com/office/drawing/2014/main" xmlns="" id="{2F57E656-789B-4258-91B0-BD5D018D1004}"/>
              </a:ext>
            </a:extLst>
          </p:cNvPr>
          <p:cNvSpPr>
            <a:spLocks noGrp="1"/>
          </p:cNvSpPr>
          <p:nvPr>
            <p:ph type="body" sz="quarter" idx="13"/>
          </p:nvPr>
        </p:nvSpPr>
        <p:spPr/>
        <p:txBody>
          <a:bodyPr/>
          <a:lstStyle/>
          <a:p>
            <a:endParaRPr lang="en-US" dirty="0"/>
          </a:p>
        </p:txBody>
      </p:sp>
      <p:sp>
        <p:nvSpPr>
          <p:cNvPr id="12" name="Oval 11">
            <a:extLst>
              <a:ext uri="{FF2B5EF4-FFF2-40B4-BE49-F238E27FC236}">
                <a16:creationId xmlns:a16="http://schemas.microsoft.com/office/drawing/2014/main" xmlns="" id="{F060FD51-8E16-4DA1-9732-093C47D58845}"/>
              </a:ext>
            </a:extLst>
          </p:cNvPr>
          <p:cNvSpPr/>
          <p:nvPr/>
        </p:nvSpPr>
        <p:spPr>
          <a:xfrm>
            <a:off x="1104274" y="1571975"/>
            <a:ext cx="975360" cy="975360"/>
          </a:xfrm>
          <a:prstGeom prst="ellipse">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3200" dirty="0">
                <a:gradFill>
                  <a:gsLst>
                    <a:gs pos="68085">
                      <a:schemeClr val="accent2"/>
                    </a:gs>
                    <a:gs pos="45506">
                      <a:schemeClr val="accent2"/>
                    </a:gs>
                  </a:gsLst>
                  <a:lin ang="5400000" scaled="1"/>
                </a:gradFill>
                <a:latin typeface="Arial" panose="020B0604020202020204" pitchFamily="34" charset="0"/>
                <a:ea typeface="Amazon Ember Display Medium" panose="020F0603020204020204" pitchFamily="34" charset="0"/>
                <a:cs typeface="Arial" panose="020B0604020202020204" pitchFamily="34" charset="0"/>
              </a:rPr>
              <a:t>4</a:t>
            </a:r>
          </a:p>
        </p:txBody>
      </p:sp>
    </p:spTree>
    <p:extLst>
      <p:ext uri="{BB962C8B-B14F-4D97-AF65-F5344CB8AC3E}">
        <p14:creationId xmlns:p14="http://schemas.microsoft.com/office/powerpoint/2010/main" val="178720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Visibility about your Kubernetes cluster</a:t>
            </a:r>
            <a:endParaRPr lang="en-US" dirty="0"/>
          </a:p>
        </p:txBody>
      </p:sp>
      <p:sp>
        <p:nvSpPr>
          <p:cNvPr id="11" name="Rectangle 10"/>
          <p:cNvSpPr/>
          <p:nvPr/>
        </p:nvSpPr>
        <p:spPr>
          <a:xfrm>
            <a:off x="9326825" y="2151619"/>
            <a:ext cx="1828800" cy="7315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Tracing</a:t>
            </a:r>
          </a:p>
        </p:txBody>
      </p:sp>
      <p:sp>
        <p:nvSpPr>
          <p:cNvPr id="12" name="Rectangle 11"/>
          <p:cNvSpPr/>
          <p:nvPr/>
        </p:nvSpPr>
        <p:spPr>
          <a:xfrm>
            <a:off x="7254208" y="2151619"/>
            <a:ext cx="1828800" cy="7315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Alerts</a:t>
            </a:r>
          </a:p>
        </p:txBody>
      </p:sp>
      <p:sp>
        <p:nvSpPr>
          <p:cNvPr id="13" name="Rectangle 12"/>
          <p:cNvSpPr/>
          <p:nvPr/>
        </p:nvSpPr>
        <p:spPr>
          <a:xfrm>
            <a:off x="5181591" y="2151619"/>
            <a:ext cx="1828800" cy="7315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Events</a:t>
            </a:r>
          </a:p>
        </p:txBody>
      </p:sp>
      <p:sp>
        <p:nvSpPr>
          <p:cNvPr id="14" name="Rectangle 13"/>
          <p:cNvSpPr/>
          <p:nvPr/>
        </p:nvSpPr>
        <p:spPr>
          <a:xfrm>
            <a:off x="3108973" y="2151619"/>
            <a:ext cx="1828800" cy="7315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Metrics</a:t>
            </a:r>
          </a:p>
        </p:txBody>
      </p:sp>
      <p:sp>
        <p:nvSpPr>
          <p:cNvPr id="15" name="Rectangle 14"/>
          <p:cNvSpPr/>
          <p:nvPr/>
        </p:nvSpPr>
        <p:spPr>
          <a:xfrm>
            <a:off x="1036376" y="2151619"/>
            <a:ext cx="1828800" cy="7315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Logs</a:t>
            </a:r>
          </a:p>
        </p:txBody>
      </p:sp>
      <p:sp>
        <p:nvSpPr>
          <p:cNvPr id="17" name="Rectangle 16"/>
          <p:cNvSpPr/>
          <p:nvPr/>
        </p:nvSpPr>
        <p:spPr>
          <a:xfrm>
            <a:off x="8961065" y="4955749"/>
            <a:ext cx="2194560" cy="7315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Application</a:t>
            </a:r>
          </a:p>
        </p:txBody>
      </p:sp>
      <p:sp>
        <p:nvSpPr>
          <p:cNvPr id="18" name="Rectangle 17"/>
          <p:cNvSpPr/>
          <p:nvPr/>
        </p:nvSpPr>
        <p:spPr>
          <a:xfrm>
            <a:off x="6319501" y="4985741"/>
            <a:ext cx="2194560" cy="7315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Container</a:t>
            </a:r>
          </a:p>
        </p:txBody>
      </p:sp>
      <p:sp>
        <p:nvSpPr>
          <p:cNvPr id="19" name="Rectangle 18"/>
          <p:cNvSpPr/>
          <p:nvPr/>
        </p:nvSpPr>
        <p:spPr>
          <a:xfrm>
            <a:off x="3677939" y="5009939"/>
            <a:ext cx="2194560" cy="7315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Node</a:t>
            </a:r>
          </a:p>
        </p:txBody>
      </p:sp>
      <p:sp>
        <p:nvSpPr>
          <p:cNvPr id="20" name="Rectangle 19"/>
          <p:cNvSpPr/>
          <p:nvPr/>
        </p:nvSpPr>
        <p:spPr>
          <a:xfrm>
            <a:off x="1036376" y="4985742"/>
            <a:ext cx="2194560" cy="7315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Cluster</a:t>
            </a:r>
          </a:p>
        </p:txBody>
      </p:sp>
      <p:cxnSp>
        <p:nvCxnSpPr>
          <p:cNvPr id="4" name="Straight Arrow Connector 3"/>
          <p:cNvCxnSpPr>
            <a:cxnSpLocks/>
            <a:stCxn id="15" idx="2"/>
          </p:cNvCxnSpPr>
          <p:nvPr/>
        </p:nvCxnSpPr>
        <p:spPr>
          <a:xfrm>
            <a:off x="1950776" y="2883139"/>
            <a:ext cx="20320" cy="2102603"/>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34" name="Straight Arrow Connector 33"/>
          <p:cNvCxnSpPr>
            <a:cxnSpLocks/>
            <a:stCxn id="15" idx="2"/>
          </p:cNvCxnSpPr>
          <p:nvPr/>
        </p:nvCxnSpPr>
        <p:spPr>
          <a:xfrm>
            <a:off x="1950776" y="2883139"/>
            <a:ext cx="2661883" cy="2126800"/>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37" name="Straight Arrow Connector 36"/>
          <p:cNvCxnSpPr>
            <a:cxnSpLocks/>
            <a:stCxn id="11" idx="2"/>
          </p:cNvCxnSpPr>
          <p:nvPr/>
        </p:nvCxnSpPr>
        <p:spPr>
          <a:xfrm flipH="1">
            <a:off x="7203439" y="2883139"/>
            <a:ext cx="3037787" cy="2094115"/>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38" name="Straight Arrow Connector 37"/>
          <p:cNvCxnSpPr>
            <a:cxnSpLocks/>
            <a:stCxn id="15" idx="2"/>
          </p:cNvCxnSpPr>
          <p:nvPr/>
        </p:nvCxnSpPr>
        <p:spPr>
          <a:xfrm>
            <a:off x="1950776" y="2883140"/>
            <a:ext cx="5303445" cy="2102601"/>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40" name="Straight Arrow Connector 39"/>
          <p:cNvCxnSpPr>
            <a:cxnSpLocks/>
            <a:stCxn id="15" idx="2"/>
            <a:endCxn id="17" idx="0"/>
          </p:cNvCxnSpPr>
          <p:nvPr/>
        </p:nvCxnSpPr>
        <p:spPr>
          <a:xfrm>
            <a:off x="1950777" y="2883140"/>
            <a:ext cx="8107569" cy="2072609"/>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45" name="Straight Arrow Connector 44"/>
          <p:cNvCxnSpPr>
            <a:cxnSpLocks/>
            <a:stCxn id="13" idx="2"/>
            <a:endCxn id="17" idx="0"/>
          </p:cNvCxnSpPr>
          <p:nvPr/>
        </p:nvCxnSpPr>
        <p:spPr>
          <a:xfrm>
            <a:off x="6095991" y="2883140"/>
            <a:ext cx="3962355" cy="2072609"/>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46" name="Straight Arrow Connector 45"/>
          <p:cNvCxnSpPr>
            <a:cxnSpLocks/>
            <a:stCxn id="13" idx="2"/>
          </p:cNvCxnSpPr>
          <p:nvPr/>
        </p:nvCxnSpPr>
        <p:spPr>
          <a:xfrm>
            <a:off x="6095991" y="2883140"/>
            <a:ext cx="1158231" cy="2102601"/>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47" name="Straight Arrow Connector 46"/>
          <p:cNvCxnSpPr>
            <a:cxnSpLocks/>
            <a:stCxn id="13" idx="2"/>
          </p:cNvCxnSpPr>
          <p:nvPr/>
        </p:nvCxnSpPr>
        <p:spPr>
          <a:xfrm flipH="1">
            <a:off x="4612660" y="2883139"/>
            <a:ext cx="1483331" cy="2126800"/>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48" name="Straight Arrow Connector 47"/>
          <p:cNvCxnSpPr>
            <a:cxnSpLocks/>
            <a:stCxn id="13" idx="2"/>
          </p:cNvCxnSpPr>
          <p:nvPr/>
        </p:nvCxnSpPr>
        <p:spPr>
          <a:xfrm flipH="1">
            <a:off x="1971098" y="2883139"/>
            <a:ext cx="4124893" cy="2102603"/>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49" name="Straight Arrow Connector 48"/>
          <p:cNvCxnSpPr>
            <a:cxnSpLocks/>
            <a:stCxn id="14" idx="2"/>
            <a:endCxn id="17" idx="0"/>
          </p:cNvCxnSpPr>
          <p:nvPr/>
        </p:nvCxnSpPr>
        <p:spPr>
          <a:xfrm>
            <a:off x="4023374" y="2883140"/>
            <a:ext cx="6034972" cy="2072609"/>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50" name="Straight Arrow Connector 49"/>
          <p:cNvCxnSpPr>
            <a:cxnSpLocks/>
            <a:stCxn id="14" idx="2"/>
          </p:cNvCxnSpPr>
          <p:nvPr/>
        </p:nvCxnSpPr>
        <p:spPr>
          <a:xfrm>
            <a:off x="4023373" y="2883140"/>
            <a:ext cx="3230848" cy="2102601"/>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51" name="Straight Arrow Connector 50"/>
          <p:cNvCxnSpPr>
            <a:cxnSpLocks/>
            <a:stCxn id="14" idx="2"/>
          </p:cNvCxnSpPr>
          <p:nvPr/>
        </p:nvCxnSpPr>
        <p:spPr>
          <a:xfrm>
            <a:off x="4023374" y="2883139"/>
            <a:ext cx="589285" cy="2126800"/>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52" name="Straight Arrow Connector 51"/>
          <p:cNvCxnSpPr>
            <a:cxnSpLocks/>
            <a:stCxn id="14" idx="2"/>
          </p:cNvCxnSpPr>
          <p:nvPr/>
        </p:nvCxnSpPr>
        <p:spPr>
          <a:xfrm flipH="1">
            <a:off x="1971096" y="2883139"/>
            <a:ext cx="2052277" cy="2102603"/>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72" name="Straight Arrow Connector 71"/>
          <p:cNvCxnSpPr>
            <a:cxnSpLocks/>
            <a:stCxn id="11" idx="2"/>
            <a:endCxn id="17" idx="0"/>
          </p:cNvCxnSpPr>
          <p:nvPr/>
        </p:nvCxnSpPr>
        <p:spPr>
          <a:xfrm flipH="1">
            <a:off x="10058345" y="2883140"/>
            <a:ext cx="182880" cy="2072609"/>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73" name="Straight Arrow Connector 72"/>
          <p:cNvCxnSpPr>
            <a:cxnSpLocks/>
            <a:stCxn id="12" idx="2"/>
          </p:cNvCxnSpPr>
          <p:nvPr/>
        </p:nvCxnSpPr>
        <p:spPr>
          <a:xfrm flipH="1">
            <a:off x="7254221" y="2883140"/>
            <a:ext cx="914387" cy="2102601"/>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74" name="Straight Arrow Connector 73"/>
          <p:cNvCxnSpPr>
            <a:cxnSpLocks/>
            <a:stCxn id="12" idx="2"/>
            <a:endCxn id="17" idx="0"/>
          </p:cNvCxnSpPr>
          <p:nvPr/>
        </p:nvCxnSpPr>
        <p:spPr>
          <a:xfrm>
            <a:off x="8168609" y="2883140"/>
            <a:ext cx="1889737" cy="2072609"/>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75" name="Straight Arrow Connector 74"/>
          <p:cNvCxnSpPr>
            <a:cxnSpLocks/>
            <a:stCxn id="12" idx="2"/>
          </p:cNvCxnSpPr>
          <p:nvPr/>
        </p:nvCxnSpPr>
        <p:spPr>
          <a:xfrm flipH="1">
            <a:off x="4612659" y="2883139"/>
            <a:ext cx="3555949" cy="2126800"/>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82" name="Straight Arrow Connector 81"/>
          <p:cNvCxnSpPr>
            <a:cxnSpLocks/>
            <a:stCxn id="11" idx="2"/>
          </p:cNvCxnSpPr>
          <p:nvPr/>
        </p:nvCxnSpPr>
        <p:spPr>
          <a:xfrm flipH="1">
            <a:off x="4612657" y="2883139"/>
            <a:ext cx="5628568" cy="2102600"/>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83" name="Straight Arrow Connector 82"/>
          <p:cNvCxnSpPr>
            <a:cxnSpLocks/>
            <a:stCxn id="12" idx="2"/>
          </p:cNvCxnSpPr>
          <p:nvPr/>
        </p:nvCxnSpPr>
        <p:spPr>
          <a:xfrm flipH="1">
            <a:off x="1971096" y="2883139"/>
            <a:ext cx="6197512" cy="2102603"/>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cxnSp>
        <p:nvCxnSpPr>
          <p:cNvPr id="84" name="Straight Arrow Connector 83"/>
          <p:cNvCxnSpPr>
            <a:cxnSpLocks/>
            <a:stCxn id="11" idx="2"/>
          </p:cNvCxnSpPr>
          <p:nvPr/>
        </p:nvCxnSpPr>
        <p:spPr>
          <a:xfrm flipH="1">
            <a:off x="1975411" y="2883139"/>
            <a:ext cx="8265815" cy="2094115"/>
          </a:xfrm>
          <a:prstGeom prst="straightConnector1">
            <a:avLst/>
          </a:prstGeom>
          <a:ln w="6350">
            <a:solidFill>
              <a:schemeClr val="tx2"/>
            </a:solidFill>
            <a:tailEnd type="arrow" w="lg" len="s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73665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grpSp>
        <p:nvGrpSpPr>
          <p:cNvPr id="9" name="Group 8">
            <a:extLst>
              <a:ext uri="{FF2B5EF4-FFF2-40B4-BE49-F238E27FC236}">
                <a16:creationId xmlns:a16="http://schemas.microsoft.com/office/drawing/2014/main" xmlns="" id="{775FDC7E-A431-4E1F-8B57-FC4F5FB4C451}"/>
              </a:ext>
            </a:extLst>
          </p:cNvPr>
          <p:cNvGrpSpPr/>
          <p:nvPr/>
        </p:nvGrpSpPr>
        <p:grpSpPr>
          <a:xfrm>
            <a:off x="6493833" y="1844057"/>
            <a:ext cx="3413723" cy="2231120"/>
            <a:chOff x="4297683" y="2023116"/>
            <a:chExt cx="2560292" cy="1673340"/>
          </a:xfrm>
        </p:grpSpPr>
        <p:grpSp>
          <p:nvGrpSpPr>
            <p:cNvPr id="5" name="Group 4">
              <a:extLst>
                <a:ext uri="{FF2B5EF4-FFF2-40B4-BE49-F238E27FC236}">
                  <a16:creationId xmlns:a16="http://schemas.microsoft.com/office/drawing/2014/main" xmlns="" id="{21E0532B-F0EB-4DC0-87D7-C3B2E0ACBE8A}"/>
                </a:ext>
              </a:extLst>
            </p:cNvPr>
            <p:cNvGrpSpPr/>
            <p:nvPr/>
          </p:nvGrpSpPr>
          <p:grpSpPr>
            <a:xfrm>
              <a:off x="6126455" y="2023116"/>
              <a:ext cx="731520" cy="576072"/>
              <a:chOff x="7760178" y="2619083"/>
              <a:chExt cx="731520" cy="576072"/>
            </a:xfrm>
          </p:grpSpPr>
          <p:sp>
            <p:nvSpPr>
              <p:cNvPr id="119" name="TextBox 118">
                <a:extLst>
                  <a:ext uri="{FF2B5EF4-FFF2-40B4-BE49-F238E27FC236}">
                    <a16:creationId xmlns:a16="http://schemas.microsoft.com/office/drawing/2014/main" xmlns="" id="{4C3E5F94-475C-4610-85B3-F7C7EF42B24B}"/>
                  </a:ext>
                </a:extLst>
              </p:cNvPr>
              <p:cNvSpPr txBox="1"/>
              <p:nvPr/>
            </p:nvSpPr>
            <p:spPr>
              <a:xfrm>
                <a:off x="7760178" y="2619083"/>
                <a:ext cx="731520" cy="576072"/>
              </a:xfrm>
              <a:prstGeom prst="roundRect">
                <a:avLst>
                  <a:gd name="adj" fmla="val 10764"/>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118" name="TextBox 117">
                <a:extLst>
                  <a:ext uri="{FF2B5EF4-FFF2-40B4-BE49-F238E27FC236}">
                    <a16:creationId xmlns:a16="http://schemas.microsoft.com/office/drawing/2014/main" xmlns="" id="{81F9F330-F68C-4433-965E-910865D24C63}"/>
                  </a:ext>
                </a:extLst>
              </p:cNvPr>
              <p:cNvSpPr txBox="1"/>
              <p:nvPr/>
            </p:nvSpPr>
            <p:spPr>
              <a:xfrm>
                <a:off x="7760178" y="2619083"/>
                <a:ext cx="731520" cy="548640"/>
              </a:xfrm>
              <a:prstGeom prst="roundRect">
                <a:avLst>
                  <a:gd name="adj" fmla="val 10764"/>
                </a:avLst>
              </a:prstGeom>
              <a:solidFill>
                <a:srgbClr val="F58534"/>
              </a:solidFill>
            </p:spPr>
            <p:txBody>
              <a:bodyPr wrap="square" tIns="146304" bIns="121920" rtlCol="0" anchor="b" anchorCtr="0">
                <a:noAutofit/>
              </a:bodyPr>
              <a:lstStyle/>
              <a:p>
                <a:pPr algn="ctr" defTabSz="609585">
                  <a:lnSpc>
                    <a:spcPct val="90000"/>
                  </a:lnSpc>
                </a:pPr>
                <a:r>
                  <a:rPr lang="en-US" sz="105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Worker</a:t>
                </a:r>
              </a:p>
            </p:txBody>
          </p:sp>
        </p:grpSp>
        <p:grpSp>
          <p:nvGrpSpPr>
            <p:cNvPr id="122" name="Group 121">
              <a:extLst>
                <a:ext uri="{FF2B5EF4-FFF2-40B4-BE49-F238E27FC236}">
                  <a16:creationId xmlns:a16="http://schemas.microsoft.com/office/drawing/2014/main" xmlns="" id="{D8C6DBE5-9C8F-4D6B-988F-98BBAC167D9D}"/>
                </a:ext>
              </a:extLst>
            </p:cNvPr>
            <p:cNvGrpSpPr/>
            <p:nvPr/>
          </p:nvGrpSpPr>
          <p:grpSpPr>
            <a:xfrm>
              <a:off x="5303504" y="2023116"/>
              <a:ext cx="731520" cy="576072"/>
              <a:chOff x="7760178" y="2619083"/>
              <a:chExt cx="731520" cy="576072"/>
            </a:xfrm>
          </p:grpSpPr>
          <p:sp>
            <p:nvSpPr>
              <p:cNvPr id="124" name="TextBox 123">
                <a:extLst>
                  <a:ext uri="{FF2B5EF4-FFF2-40B4-BE49-F238E27FC236}">
                    <a16:creationId xmlns:a16="http://schemas.microsoft.com/office/drawing/2014/main" xmlns="" id="{5C15FE7C-94B2-4D9E-B8AD-F5C79A3A09BA}"/>
                  </a:ext>
                </a:extLst>
              </p:cNvPr>
              <p:cNvSpPr txBox="1"/>
              <p:nvPr/>
            </p:nvSpPr>
            <p:spPr>
              <a:xfrm>
                <a:off x="7760178" y="2619083"/>
                <a:ext cx="731520" cy="576072"/>
              </a:xfrm>
              <a:prstGeom prst="roundRect">
                <a:avLst>
                  <a:gd name="adj" fmla="val 10764"/>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125" name="TextBox 124">
                <a:extLst>
                  <a:ext uri="{FF2B5EF4-FFF2-40B4-BE49-F238E27FC236}">
                    <a16:creationId xmlns:a16="http://schemas.microsoft.com/office/drawing/2014/main" xmlns="" id="{7553A4D5-AB16-43E3-BFF5-C2DAE14F2D1B}"/>
                  </a:ext>
                </a:extLst>
              </p:cNvPr>
              <p:cNvSpPr txBox="1"/>
              <p:nvPr/>
            </p:nvSpPr>
            <p:spPr>
              <a:xfrm>
                <a:off x="7760178" y="2619083"/>
                <a:ext cx="731520" cy="548640"/>
              </a:xfrm>
              <a:prstGeom prst="roundRect">
                <a:avLst>
                  <a:gd name="adj" fmla="val 10764"/>
                </a:avLst>
              </a:prstGeom>
              <a:solidFill>
                <a:srgbClr val="F58534"/>
              </a:solidFill>
            </p:spPr>
            <p:txBody>
              <a:bodyPr wrap="square" tIns="146304" bIns="121920" rtlCol="0" anchor="b" anchorCtr="0">
                <a:noAutofit/>
              </a:bodyPr>
              <a:lstStyle/>
              <a:p>
                <a:pPr algn="ctr" defTabSz="609585">
                  <a:lnSpc>
                    <a:spcPct val="90000"/>
                  </a:lnSpc>
                </a:pPr>
                <a:r>
                  <a:rPr lang="en-US" sz="105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Worker</a:t>
                </a:r>
              </a:p>
            </p:txBody>
          </p:sp>
        </p:grpSp>
        <p:grpSp>
          <p:nvGrpSpPr>
            <p:cNvPr id="127" name="Group 126">
              <a:extLst>
                <a:ext uri="{FF2B5EF4-FFF2-40B4-BE49-F238E27FC236}">
                  <a16:creationId xmlns:a16="http://schemas.microsoft.com/office/drawing/2014/main" xmlns="" id="{ED0717F9-73EB-4532-A35D-D575B01FA329}"/>
                </a:ext>
              </a:extLst>
            </p:cNvPr>
            <p:cNvGrpSpPr/>
            <p:nvPr/>
          </p:nvGrpSpPr>
          <p:grpSpPr>
            <a:xfrm>
              <a:off x="4297683" y="2023116"/>
              <a:ext cx="731520" cy="576072"/>
              <a:chOff x="7760178" y="2619083"/>
              <a:chExt cx="731520" cy="576072"/>
            </a:xfrm>
          </p:grpSpPr>
          <p:sp>
            <p:nvSpPr>
              <p:cNvPr id="129" name="TextBox 128">
                <a:extLst>
                  <a:ext uri="{FF2B5EF4-FFF2-40B4-BE49-F238E27FC236}">
                    <a16:creationId xmlns:a16="http://schemas.microsoft.com/office/drawing/2014/main" xmlns="" id="{8BACEE3A-394E-4B5B-96E3-281DB678C3CF}"/>
                  </a:ext>
                </a:extLst>
              </p:cNvPr>
              <p:cNvSpPr txBox="1"/>
              <p:nvPr/>
            </p:nvSpPr>
            <p:spPr>
              <a:xfrm>
                <a:off x="7760178" y="2619083"/>
                <a:ext cx="731520" cy="576072"/>
              </a:xfrm>
              <a:prstGeom prst="roundRect">
                <a:avLst>
                  <a:gd name="adj" fmla="val 10764"/>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130" name="TextBox 129">
                <a:extLst>
                  <a:ext uri="{FF2B5EF4-FFF2-40B4-BE49-F238E27FC236}">
                    <a16:creationId xmlns:a16="http://schemas.microsoft.com/office/drawing/2014/main" xmlns="" id="{96B4E033-B6FF-4B6C-B741-57AC01AD247C}"/>
                  </a:ext>
                </a:extLst>
              </p:cNvPr>
              <p:cNvSpPr txBox="1"/>
              <p:nvPr/>
            </p:nvSpPr>
            <p:spPr>
              <a:xfrm>
                <a:off x="7760178" y="2619083"/>
                <a:ext cx="731520" cy="548640"/>
              </a:xfrm>
              <a:prstGeom prst="roundRect">
                <a:avLst>
                  <a:gd name="adj" fmla="val 10764"/>
                </a:avLst>
              </a:prstGeom>
              <a:solidFill>
                <a:srgbClr val="F58534"/>
              </a:solidFill>
            </p:spPr>
            <p:txBody>
              <a:bodyPr wrap="square" tIns="146304" bIns="121920" rtlCol="0" anchor="b" anchorCtr="0">
                <a:noAutofit/>
              </a:bodyPr>
              <a:lstStyle/>
              <a:p>
                <a:pPr algn="ctr" defTabSz="609585">
                  <a:lnSpc>
                    <a:spcPct val="90000"/>
                  </a:lnSpc>
                </a:pPr>
                <a:r>
                  <a:rPr lang="en-US" sz="105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Master</a:t>
                </a:r>
              </a:p>
            </p:txBody>
          </p:sp>
        </p:grpSp>
        <p:grpSp>
          <p:nvGrpSpPr>
            <p:cNvPr id="132" name="Group 131">
              <a:extLst>
                <a:ext uri="{FF2B5EF4-FFF2-40B4-BE49-F238E27FC236}">
                  <a16:creationId xmlns:a16="http://schemas.microsoft.com/office/drawing/2014/main" xmlns="" id="{C1A4D918-FC0B-40F5-8298-E5E07A17119D}"/>
                </a:ext>
              </a:extLst>
            </p:cNvPr>
            <p:cNvGrpSpPr/>
            <p:nvPr/>
          </p:nvGrpSpPr>
          <p:grpSpPr>
            <a:xfrm>
              <a:off x="6126455" y="3120384"/>
              <a:ext cx="731520" cy="576072"/>
              <a:chOff x="7760178" y="2619083"/>
              <a:chExt cx="731520" cy="576072"/>
            </a:xfrm>
          </p:grpSpPr>
          <p:sp>
            <p:nvSpPr>
              <p:cNvPr id="134" name="TextBox 133">
                <a:extLst>
                  <a:ext uri="{FF2B5EF4-FFF2-40B4-BE49-F238E27FC236}">
                    <a16:creationId xmlns:a16="http://schemas.microsoft.com/office/drawing/2014/main" xmlns="" id="{34991D41-2A76-4950-A56F-11A6BE3F3056}"/>
                  </a:ext>
                </a:extLst>
              </p:cNvPr>
              <p:cNvSpPr txBox="1"/>
              <p:nvPr/>
            </p:nvSpPr>
            <p:spPr>
              <a:xfrm>
                <a:off x="7760178" y="2619083"/>
                <a:ext cx="731520" cy="576072"/>
              </a:xfrm>
              <a:prstGeom prst="roundRect">
                <a:avLst>
                  <a:gd name="adj" fmla="val 10764"/>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135" name="TextBox 134">
                <a:extLst>
                  <a:ext uri="{FF2B5EF4-FFF2-40B4-BE49-F238E27FC236}">
                    <a16:creationId xmlns:a16="http://schemas.microsoft.com/office/drawing/2014/main" xmlns="" id="{CBD6916C-D863-479C-B8B4-D74615A787A2}"/>
                  </a:ext>
                </a:extLst>
              </p:cNvPr>
              <p:cNvSpPr txBox="1"/>
              <p:nvPr/>
            </p:nvSpPr>
            <p:spPr>
              <a:xfrm>
                <a:off x="7760178" y="2619083"/>
                <a:ext cx="731520" cy="548640"/>
              </a:xfrm>
              <a:prstGeom prst="roundRect">
                <a:avLst>
                  <a:gd name="adj" fmla="val 10764"/>
                </a:avLst>
              </a:prstGeom>
              <a:solidFill>
                <a:srgbClr val="F58534"/>
              </a:solidFill>
            </p:spPr>
            <p:txBody>
              <a:bodyPr wrap="square" tIns="146304" bIns="121920" rtlCol="0" anchor="b" anchorCtr="0">
                <a:noAutofit/>
              </a:bodyPr>
              <a:lstStyle/>
              <a:p>
                <a:pPr algn="ctr" defTabSz="609585">
                  <a:lnSpc>
                    <a:spcPct val="90000"/>
                  </a:lnSpc>
                </a:pPr>
                <a:r>
                  <a:rPr lang="en-US" sz="105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Worker</a:t>
                </a:r>
              </a:p>
            </p:txBody>
          </p:sp>
        </p:grpSp>
        <p:grpSp>
          <p:nvGrpSpPr>
            <p:cNvPr id="137" name="Group 136">
              <a:extLst>
                <a:ext uri="{FF2B5EF4-FFF2-40B4-BE49-F238E27FC236}">
                  <a16:creationId xmlns:a16="http://schemas.microsoft.com/office/drawing/2014/main" xmlns="" id="{293B31DD-C62F-4E8D-B5B9-E383FF65657F}"/>
                </a:ext>
              </a:extLst>
            </p:cNvPr>
            <p:cNvGrpSpPr/>
            <p:nvPr/>
          </p:nvGrpSpPr>
          <p:grpSpPr>
            <a:xfrm>
              <a:off x="5303504" y="3120384"/>
              <a:ext cx="731520" cy="576072"/>
              <a:chOff x="7760178" y="2619083"/>
              <a:chExt cx="731520" cy="576072"/>
            </a:xfrm>
          </p:grpSpPr>
          <p:sp>
            <p:nvSpPr>
              <p:cNvPr id="139" name="TextBox 138">
                <a:extLst>
                  <a:ext uri="{FF2B5EF4-FFF2-40B4-BE49-F238E27FC236}">
                    <a16:creationId xmlns:a16="http://schemas.microsoft.com/office/drawing/2014/main" xmlns="" id="{A6D11A0D-2566-41A1-BB63-0D138EC17B41}"/>
                  </a:ext>
                </a:extLst>
              </p:cNvPr>
              <p:cNvSpPr txBox="1"/>
              <p:nvPr/>
            </p:nvSpPr>
            <p:spPr>
              <a:xfrm>
                <a:off x="7760178" y="2619083"/>
                <a:ext cx="731520" cy="576072"/>
              </a:xfrm>
              <a:prstGeom prst="roundRect">
                <a:avLst>
                  <a:gd name="adj" fmla="val 10764"/>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140" name="TextBox 139">
                <a:extLst>
                  <a:ext uri="{FF2B5EF4-FFF2-40B4-BE49-F238E27FC236}">
                    <a16:creationId xmlns:a16="http://schemas.microsoft.com/office/drawing/2014/main" xmlns="" id="{27177C16-42D1-423C-BE08-558286A8BFA7}"/>
                  </a:ext>
                </a:extLst>
              </p:cNvPr>
              <p:cNvSpPr txBox="1"/>
              <p:nvPr/>
            </p:nvSpPr>
            <p:spPr>
              <a:xfrm>
                <a:off x="7760178" y="2619083"/>
                <a:ext cx="731520" cy="548640"/>
              </a:xfrm>
              <a:prstGeom prst="roundRect">
                <a:avLst>
                  <a:gd name="adj" fmla="val 10764"/>
                </a:avLst>
              </a:prstGeom>
              <a:solidFill>
                <a:srgbClr val="F58534"/>
              </a:solidFill>
            </p:spPr>
            <p:txBody>
              <a:bodyPr wrap="square" tIns="146304" bIns="121920" rtlCol="0" anchor="b" anchorCtr="0">
                <a:noAutofit/>
              </a:bodyPr>
              <a:lstStyle/>
              <a:p>
                <a:pPr algn="ctr" defTabSz="609585">
                  <a:lnSpc>
                    <a:spcPct val="90000"/>
                  </a:lnSpc>
                </a:pPr>
                <a:r>
                  <a:rPr lang="en-US" sz="105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Worker</a:t>
                </a:r>
              </a:p>
            </p:txBody>
          </p:sp>
        </p:grpSp>
        <p:grpSp>
          <p:nvGrpSpPr>
            <p:cNvPr id="142" name="Group 141">
              <a:extLst>
                <a:ext uri="{FF2B5EF4-FFF2-40B4-BE49-F238E27FC236}">
                  <a16:creationId xmlns:a16="http://schemas.microsoft.com/office/drawing/2014/main" xmlns="" id="{F11CF704-81A1-4058-80B0-CEDA0C3BE3FE}"/>
                </a:ext>
              </a:extLst>
            </p:cNvPr>
            <p:cNvGrpSpPr/>
            <p:nvPr/>
          </p:nvGrpSpPr>
          <p:grpSpPr>
            <a:xfrm>
              <a:off x="4297683" y="3120384"/>
              <a:ext cx="731520" cy="576072"/>
              <a:chOff x="7760178" y="2619083"/>
              <a:chExt cx="731520" cy="576072"/>
            </a:xfrm>
          </p:grpSpPr>
          <p:sp>
            <p:nvSpPr>
              <p:cNvPr id="144" name="TextBox 143">
                <a:extLst>
                  <a:ext uri="{FF2B5EF4-FFF2-40B4-BE49-F238E27FC236}">
                    <a16:creationId xmlns:a16="http://schemas.microsoft.com/office/drawing/2014/main" xmlns="" id="{FBF5BC23-5EDD-47AB-B685-3ACF5366117C}"/>
                  </a:ext>
                </a:extLst>
              </p:cNvPr>
              <p:cNvSpPr txBox="1"/>
              <p:nvPr/>
            </p:nvSpPr>
            <p:spPr>
              <a:xfrm>
                <a:off x="7760178" y="2619083"/>
                <a:ext cx="731520" cy="576072"/>
              </a:xfrm>
              <a:prstGeom prst="roundRect">
                <a:avLst>
                  <a:gd name="adj" fmla="val 10764"/>
                </a:avLst>
              </a:prstGeom>
              <a:solidFill>
                <a:srgbClr val="9D5125"/>
              </a:solidFill>
            </p:spPr>
            <p:txBody>
              <a:bodyPr wrap="square" tIns="146304" bIns="121920" rtlCol="0" anchor="ctr" anchorCtr="0">
                <a:noAutofit/>
              </a:bodyPr>
              <a:lstStyle/>
              <a:p>
                <a:pPr algn="ctr" defTabSz="609585">
                  <a:lnSpc>
                    <a:spcPct val="90000"/>
                  </a:lnSpc>
                </a:pPr>
                <a:endParaRPr lang="en-US" sz="1067"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145" name="TextBox 144">
                <a:extLst>
                  <a:ext uri="{FF2B5EF4-FFF2-40B4-BE49-F238E27FC236}">
                    <a16:creationId xmlns:a16="http://schemas.microsoft.com/office/drawing/2014/main" xmlns="" id="{BF9A339C-C8A5-4B3B-A106-AE8443A18AED}"/>
                  </a:ext>
                </a:extLst>
              </p:cNvPr>
              <p:cNvSpPr txBox="1"/>
              <p:nvPr/>
            </p:nvSpPr>
            <p:spPr>
              <a:xfrm>
                <a:off x="7760178" y="2619083"/>
                <a:ext cx="731520" cy="548640"/>
              </a:xfrm>
              <a:prstGeom prst="roundRect">
                <a:avLst>
                  <a:gd name="adj" fmla="val 10764"/>
                </a:avLst>
              </a:prstGeom>
              <a:solidFill>
                <a:srgbClr val="F58534"/>
              </a:solidFill>
            </p:spPr>
            <p:txBody>
              <a:bodyPr wrap="square" tIns="146304" bIns="121920" rtlCol="0" anchor="b" anchorCtr="0">
                <a:noAutofit/>
              </a:bodyPr>
              <a:lstStyle/>
              <a:p>
                <a:pPr algn="ctr" defTabSz="609585">
                  <a:lnSpc>
                    <a:spcPct val="90000"/>
                  </a:lnSpc>
                </a:pPr>
                <a:r>
                  <a:rPr lang="en-US" sz="1050" dirty="0">
                    <a:gradFill>
                      <a:gsLst>
                        <a:gs pos="38202">
                          <a:srgbClr val="FFFFFF"/>
                        </a:gs>
                        <a:gs pos="28000">
                          <a:srgbClr val="FFFFFF"/>
                        </a:gs>
                      </a:gsLst>
                      <a:lin ang="5400000" scaled="1"/>
                    </a:gradFill>
                    <a:latin typeface="Arial" panose="020B0604020202020204" pitchFamily="34" charset="0"/>
                    <a:ea typeface="Amazon Ember" panose="020B0603020204020204" pitchFamily="34" charset="0"/>
                    <a:cs typeface="Arial" panose="020B0604020202020204" pitchFamily="34" charset="0"/>
                  </a:rPr>
                  <a:t>Master</a:t>
                </a:r>
              </a:p>
            </p:txBody>
          </p:sp>
        </p:grpSp>
      </p:grpSp>
      <p:grpSp>
        <p:nvGrpSpPr>
          <p:cNvPr id="10" name="Group 9">
            <a:extLst>
              <a:ext uri="{FF2B5EF4-FFF2-40B4-BE49-F238E27FC236}">
                <a16:creationId xmlns:a16="http://schemas.microsoft.com/office/drawing/2014/main" xmlns="" id="{CEFF69E4-64A6-49DF-AE84-E13F2E713833}"/>
              </a:ext>
            </a:extLst>
          </p:cNvPr>
          <p:cNvGrpSpPr/>
          <p:nvPr/>
        </p:nvGrpSpPr>
        <p:grpSpPr>
          <a:xfrm>
            <a:off x="6812937" y="2000344"/>
            <a:ext cx="2775515" cy="1653147"/>
            <a:chOff x="4537011" y="2140331"/>
            <a:chExt cx="2081636" cy="1239860"/>
          </a:xfrm>
        </p:grpSpPr>
        <p:pic>
          <p:nvPicPr>
            <p:cNvPr id="120" name="Picture 119">
              <a:extLst>
                <a:ext uri="{FF2B5EF4-FFF2-40B4-BE49-F238E27FC236}">
                  <a16:creationId xmlns:a16="http://schemas.microsoft.com/office/drawing/2014/main" xmlns="" id="{FC7ABAEA-004B-4661-90D2-F884DDE3E2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5783" y="2140331"/>
              <a:ext cx="252864" cy="142592"/>
            </a:xfrm>
            <a:prstGeom prst="rect">
              <a:avLst/>
            </a:prstGeom>
          </p:spPr>
        </p:pic>
        <p:pic>
          <p:nvPicPr>
            <p:cNvPr id="123" name="Picture 122">
              <a:extLst>
                <a:ext uri="{FF2B5EF4-FFF2-40B4-BE49-F238E27FC236}">
                  <a16:creationId xmlns:a16="http://schemas.microsoft.com/office/drawing/2014/main" xmlns="" id="{CAC64F43-AEEC-4750-82BB-2DE25A127E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2832" y="2140331"/>
              <a:ext cx="252864" cy="142592"/>
            </a:xfrm>
            <a:prstGeom prst="rect">
              <a:avLst/>
            </a:prstGeom>
          </p:spPr>
        </p:pic>
        <p:pic>
          <p:nvPicPr>
            <p:cNvPr id="128" name="Picture 127">
              <a:extLst>
                <a:ext uri="{FF2B5EF4-FFF2-40B4-BE49-F238E27FC236}">
                  <a16:creationId xmlns:a16="http://schemas.microsoft.com/office/drawing/2014/main" xmlns="" id="{294FF0D6-4BFE-4567-BC37-A5F4BC5E0F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7011" y="2140331"/>
              <a:ext cx="252864" cy="142592"/>
            </a:xfrm>
            <a:prstGeom prst="rect">
              <a:avLst/>
            </a:prstGeom>
          </p:spPr>
        </p:pic>
        <p:pic>
          <p:nvPicPr>
            <p:cNvPr id="133" name="Picture 132">
              <a:extLst>
                <a:ext uri="{FF2B5EF4-FFF2-40B4-BE49-F238E27FC236}">
                  <a16:creationId xmlns:a16="http://schemas.microsoft.com/office/drawing/2014/main" xmlns="" id="{5AF3F398-68E5-4666-AB8C-2C9FDEBDED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5783" y="3237599"/>
              <a:ext cx="252864" cy="142592"/>
            </a:xfrm>
            <a:prstGeom prst="rect">
              <a:avLst/>
            </a:prstGeom>
          </p:spPr>
        </p:pic>
        <p:pic>
          <p:nvPicPr>
            <p:cNvPr id="138" name="Picture 137">
              <a:extLst>
                <a:ext uri="{FF2B5EF4-FFF2-40B4-BE49-F238E27FC236}">
                  <a16:creationId xmlns:a16="http://schemas.microsoft.com/office/drawing/2014/main" xmlns="" id="{8D4C688E-1786-49E3-A955-34F393BDC9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2832" y="3237599"/>
              <a:ext cx="252864" cy="142592"/>
            </a:xfrm>
            <a:prstGeom prst="rect">
              <a:avLst/>
            </a:prstGeom>
          </p:spPr>
        </p:pic>
        <p:pic>
          <p:nvPicPr>
            <p:cNvPr id="143" name="Picture 142">
              <a:extLst>
                <a:ext uri="{FF2B5EF4-FFF2-40B4-BE49-F238E27FC236}">
                  <a16:creationId xmlns:a16="http://schemas.microsoft.com/office/drawing/2014/main" xmlns="" id="{9F828500-388B-4DD1-A531-07E1BBD9FA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7011" y="3237599"/>
              <a:ext cx="252864" cy="142592"/>
            </a:xfrm>
            <a:prstGeom prst="rect">
              <a:avLst/>
            </a:prstGeom>
          </p:spPr>
        </p:pic>
      </p:grpSp>
      <p:pic>
        <p:nvPicPr>
          <p:cNvPr id="57" name="Picture 5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92223" y="1907207"/>
            <a:ext cx="533173" cy="605223"/>
          </a:xfrm>
          <a:prstGeom prst="rect">
            <a:avLst/>
          </a:prstGeom>
        </p:spPr>
      </p:pic>
      <p:pic>
        <p:nvPicPr>
          <p:cNvPr id="58" name="Picture 5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74159" y="3003012"/>
            <a:ext cx="569301" cy="683163"/>
          </a:xfrm>
          <a:prstGeom prst="rect">
            <a:avLst/>
          </a:prstGeom>
        </p:spPr>
      </p:pic>
      <p:sp>
        <p:nvSpPr>
          <p:cNvPr id="59" name="Rounded Rectangle 58"/>
          <p:cNvSpPr/>
          <p:nvPr/>
        </p:nvSpPr>
        <p:spPr>
          <a:xfrm>
            <a:off x="6371915" y="1722139"/>
            <a:ext cx="1219200" cy="2804160"/>
          </a:xfrm>
          <a:prstGeom prst="rect">
            <a:avLst/>
          </a:prstGeom>
          <a:noFill/>
          <a:ln w="6350">
            <a:solidFill>
              <a:schemeClr val="accent2"/>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ASG</a:t>
            </a:r>
          </a:p>
        </p:txBody>
      </p:sp>
      <p:sp>
        <p:nvSpPr>
          <p:cNvPr id="60" name="Rounded Rectangle 59"/>
          <p:cNvSpPr/>
          <p:nvPr/>
        </p:nvSpPr>
        <p:spPr>
          <a:xfrm>
            <a:off x="6249997" y="1600220"/>
            <a:ext cx="4267200" cy="146304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AZ1</a:t>
            </a:r>
          </a:p>
        </p:txBody>
      </p:sp>
      <p:sp>
        <p:nvSpPr>
          <p:cNvPr id="61" name="Rounded Rectangle 60"/>
          <p:cNvSpPr/>
          <p:nvPr/>
        </p:nvSpPr>
        <p:spPr>
          <a:xfrm>
            <a:off x="6128077" y="1478301"/>
            <a:ext cx="4511040" cy="3657600"/>
          </a:xfrm>
          <a:prstGeom prst="rect">
            <a:avLst/>
          </a:prstGeom>
          <a:noFill/>
          <a:ln w="9525">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Region</a:t>
            </a:r>
          </a:p>
        </p:txBody>
      </p:sp>
      <p:sp>
        <p:nvSpPr>
          <p:cNvPr id="62" name="Rounded Rectangle 61"/>
          <p:cNvSpPr/>
          <p:nvPr/>
        </p:nvSpPr>
        <p:spPr>
          <a:xfrm>
            <a:off x="6249953" y="3185147"/>
            <a:ext cx="4267200" cy="1463040"/>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AZ2</a:t>
            </a:r>
          </a:p>
        </p:txBody>
      </p:sp>
      <p:sp>
        <p:nvSpPr>
          <p:cNvPr id="63" name="Rounded Rectangle 62"/>
          <p:cNvSpPr/>
          <p:nvPr/>
        </p:nvSpPr>
        <p:spPr>
          <a:xfrm>
            <a:off x="7713020" y="1722139"/>
            <a:ext cx="2316480" cy="2804160"/>
          </a:xfrm>
          <a:prstGeom prst="rect">
            <a:avLst/>
          </a:prstGeom>
          <a:noFill/>
          <a:ln w="6350">
            <a:solidFill>
              <a:schemeClr val="accent2"/>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0" rIns="146304" bIns="121920" numCol="1" spcCol="0" rtlCol="0" fromWordArt="0" anchor="b" anchorCtr="0" forceAA="0" compatLnSpc="1">
            <a:prstTxWarp prst="textNoShape">
              <a:avLst/>
            </a:prstTxWarp>
            <a:noAutofit/>
          </a:bodyPr>
          <a:lstStyle/>
          <a:p>
            <a:pPr algn="r" defTabSz="914377">
              <a:lnSpc>
                <a:spcPct val="90000"/>
              </a:lnSpc>
            </a:pPr>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ASG</a:t>
            </a:r>
          </a:p>
        </p:txBody>
      </p:sp>
      <p:cxnSp>
        <p:nvCxnSpPr>
          <p:cNvPr id="91" name="Straight Connector 90"/>
          <p:cNvCxnSpPr>
            <a:cxnSpLocks/>
            <a:stCxn id="58" idx="0"/>
            <a:endCxn id="57" idx="2"/>
          </p:cNvCxnSpPr>
          <p:nvPr/>
        </p:nvCxnSpPr>
        <p:spPr>
          <a:xfrm flipV="1">
            <a:off x="5358809" y="2512430"/>
            <a:ext cx="0" cy="490583"/>
          </a:xfrm>
          <a:prstGeom prst="line">
            <a:avLst/>
          </a:prstGeom>
          <a:ln w="635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a:cxnSpLocks/>
            <a:stCxn id="130" idx="1"/>
            <a:endCxn id="57" idx="3"/>
          </p:cNvCxnSpPr>
          <p:nvPr/>
        </p:nvCxnSpPr>
        <p:spPr>
          <a:xfrm flipH="1">
            <a:off x="5625396" y="2209818"/>
            <a:ext cx="868437" cy="1"/>
          </a:xfrm>
          <a:prstGeom prst="line">
            <a:avLst/>
          </a:prstGeom>
          <a:ln w="6350">
            <a:solidFill>
              <a:schemeClr val="tx2"/>
            </a:solidFill>
          </a:ln>
          <a:effectLst/>
        </p:spPr>
        <p:style>
          <a:lnRef idx="2">
            <a:schemeClr val="accent1"/>
          </a:lnRef>
          <a:fillRef idx="0">
            <a:schemeClr val="accent1"/>
          </a:fillRef>
          <a:effectRef idx="1">
            <a:schemeClr val="accent1"/>
          </a:effectRef>
          <a:fontRef idx="minor">
            <a:schemeClr val="tx1"/>
          </a:fontRef>
        </p:style>
      </p:cxnSp>
      <p:pic>
        <p:nvPicPr>
          <p:cNvPr id="93" name="Picture 9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62136" y="4176759"/>
            <a:ext cx="593347" cy="593347"/>
          </a:xfrm>
          <a:prstGeom prst="rect">
            <a:avLst/>
          </a:prstGeom>
        </p:spPr>
      </p:pic>
      <p:cxnSp>
        <p:nvCxnSpPr>
          <p:cNvPr id="94" name="Straight Connector 93"/>
          <p:cNvCxnSpPr>
            <a:cxnSpLocks/>
            <a:stCxn id="93" idx="0"/>
            <a:endCxn id="58" idx="2"/>
          </p:cNvCxnSpPr>
          <p:nvPr/>
        </p:nvCxnSpPr>
        <p:spPr>
          <a:xfrm flipV="1">
            <a:off x="5358809" y="3686175"/>
            <a:ext cx="0" cy="490584"/>
          </a:xfrm>
          <a:prstGeom prst="line">
            <a:avLst/>
          </a:prstGeom>
          <a:ln w="6350">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95" name="TextBox 94"/>
          <p:cNvSpPr txBox="1"/>
          <p:nvPr/>
        </p:nvSpPr>
        <p:spPr>
          <a:xfrm>
            <a:off x="3919093" y="1914098"/>
            <a:ext cx="1140000" cy="584968"/>
          </a:xfrm>
          <a:prstGeom prst="rect">
            <a:avLst/>
          </a:prstGeom>
          <a:noFill/>
        </p:spPr>
        <p:txBody>
          <a:bodyPr wrap="square" rtlCol="0">
            <a:spAutoFit/>
          </a:bodyPr>
          <a:lstStyle/>
          <a:p>
            <a:pPr algn="r" defTabSz="609585"/>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Amazon </a:t>
            </a:r>
            <a:r>
              <a:rPr lang="en-US" sz="1050" dirty="0" err="1">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CloudWatch</a:t>
            </a:r>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 Logs</a:t>
            </a:r>
          </a:p>
        </p:txBody>
      </p:sp>
      <p:sp>
        <p:nvSpPr>
          <p:cNvPr id="96" name="TextBox 95"/>
          <p:cNvSpPr txBox="1"/>
          <p:nvPr/>
        </p:nvSpPr>
        <p:spPr>
          <a:xfrm>
            <a:off x="3919093" y="3113170"/>
            <a:ext cx="1140000" cy="584968"/>
          </a:xfrm>
          <a:prstGeom prst="rect">
            <a:avLst/>
          </a:prstGeom>
          <a:noFill/>
        </p:spPr>
        <p:txBody>
          <a:bodyPr wrap="square" rtlCol="0">
            <a:spAutoFit/>
          </a:bodyPr>
          <a:lstStyle/>
          <a:p>
            <a:pPr algn="r" defTabSz="609585"/>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Amazon </a:t>
            </a:r>
            <a:r>
              <a:rPr lang="en-US" sz="1050" dirty="0" err="1">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Elasticsearch</a:t>
            </a:r>
            <a:endPar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endParaRPr>
          </a:p>
          <a:p>
            <a:pPr algn="r" defTabSz="609585"/>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Service</a:t>
            </a:r>
          </a:p>
        </p:txBody>
      </p:sp>
      <p:sp>
        <p:nvSpPr>
          <p:cNvPr id="97" name="TextBox 96"/>
          <p:cNvSpPr txBox="1"/>
          <p:nvPr/>
        </p:nvSpPr>
        <p:spPr>
          <a:xfrm>
            <a:off x="4284333" y="4329803"/>
            <a:ext cx="774761" cy="256545"/>
          </a:xfrm>
          <a:prstGeom prst="rect">
            <a:avLst/>
          </a:prstGeom>
          <a:noFill/>
        </p:spPr>
        <p:txBody>
          <a:bodyPr wrap="square" rtlCol="0">
            <a:spAutoFit/>
          </a:bodyPr>
          <a:lstStyle/>
          <a:p>
            <a:pPr algn="r" defTabSz="609585"/>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Kibana</a:t>
            </a:r>
          </a:p>
        </p:txBody>
      </p:sp>
      <p:sp>
        <p:nvSpPr>
          <p:cNvPr id="98" name="TextBox 97"/>
          <p:cNvSpPr txBox="1"/>
          <p:nvPr/>
        </p:nvSpPr>
        <p:spPr>
          <a:xfrm>
            <a:off x="10868458" y="1991622"/>
            <a:ext cx="1079639" cy="420756"/>
          </a:xfrm>
          <a:prstGeom prst="rect">
            <a:avLst/>
          </a:prstGeom>
          <a:noFill/>
        </p:spPr>
        <p:txBody>
          <a:bodyPr wrap="square" rtlCol="0">
            <a:spAutoFit/>
          </a:bodyPr>
          <a:lstStyle/>
          <a:p>
            <a:pPr defTabSz="609585"/>
            <a:r>
              <a:rPr lang="en-US" sz="1050" dirty="0" err="1">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Fluentd</a:t>
            </a:r>
            <a:r>
              <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 </a:t>
            </a:r>
            <a:r>
              <a:rPr lang="en-US" sz="1050" dirty="0" err="1">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rPr>
              <a:t>DaemonSet</a:t>
            </a:r>
            <a:endParaRPr lang="en-US" sz="1050" dirty="0">
              <a:gradFill>
                <a:gsLst>
                  <a:gs pos="81915">
                    <a:schemeClr val="tx1"/>
                  </a:gs>
                  <a:gs pos="56000">
                    <a:schemeClr val="tx1"/>
                  </a:gs>
                </a:gsLst>
                <a:lin ang="5400000" scaled="0"/>
              </a:gradFill>
              <a:latin typeface="Arial" panose="020B0604020202020204" pitchFamily="34" charset="0"/>
              <a:ea typeface="Amazon Ember" panose="020B0603020204020204" pitchFamily="34" charset="0"/>
              <a:cs typeface="Arial" panose="020B0604020202020204" pitchFamily="34" charset="0"/>
            </a:endParaRPr>
          </a:p>
        </p:txBody>
      </p:sp>
      <p:cxnSp>
        <p:nvCxnSpPr>
          <p:cNvPr id="99" name="Straight Connector 98"/>
          <p:cNvCxnSpPr>
            <a:cxnSpLocks/>
            <a:endCxn id="120" idx="3"/>
          </p:cNvCxnSpPr>
          <p:nvPr/>
        </p:nvCxnSpPr>
        <p:spPr>
          <a:xfrm flipH="1">
            <a:off x="9588452" y="2095405"/>
            <a:ext cx="1280005" cy="0"/>
          </a:xfrm>
          <a:prstGeom prst="line">
            <a:avLst/>
          </a:prstGeom>
          <a:ln w="6350">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146" name="Shape 159">
            <a:extLst>
              <a:ext uri="{FF2B5EF4-FFF2-40B4-BE49-F238E27FC236}">
                <a16:creationId xmlns:a16="http://schemas.microsoft.com/office/drawing/2014/main" xmlns="" id="{0C6A2C24-651C-47BC-B926-33790CDD74AD}"/>
              </a:ext>
            </a:extLst>
          </p:cNvPr>
          <p:cNvSpPr txBox="1">
            <a:spLocks/>
          </p:cNvSpPr>
          <p:nvPr/>
        </p:nvSpPr>
        <p:spPr>
          <a:xfrm>
            <a:off x="536963" y="3185163"/>
            <a:ext cx="2560320" cy="400110"/>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1800" spc="67" dirty="0">
                <a:gradFill>
                  <a:gsLst>
                    <a:gs pos="34043">
                      <a:schemeClr val="tx1"/>
                    </a:gs>
                    <a:gs pos="65730">
                      <a:schemeClr val="tx1"/>
                    </a:gs>
                  </a:gsLst>
                  <a:lin ang="5400000" scaled="1"/>
                </a:gradFill>
                <a:latin typeface="Arial" panose="020B0604020202020204" pitchFamily="34" charset="0"/>
                <a:cs typeface="Arial" panose="020B0604020202020204" pitchFamily="34" charset="0"/>
              </a:rPr>
              <a:t>Kubectl logs</a:t>
            </a:r>
          </a:p>
        </p:txBody>
      </p:sp>
      <p:sp>
        <p:nvSpPr>
          <p:cNvPr id="148" name="Shape 159">
            <a:extLst>
              <a:ext uri="{FF2B5EF4-FFF2-40B4-BE49-F238E27FC236}">
                <a16:creationId xmlns:a16="http://schemas.microsoft.com/office/drawing/2014/main" xmlns="" id="{ACCE17FE-D1FB-4902-A80E-9E90C71B1F29}"/>
              </a:ext>
            </a:extLst>
          </p:cNvPr>
          <p:cNvSpPr txBox="1">
            <a:spLocks/>
          </p:cNvSpPr>
          <p:nvPr/>
        </p:nvSpPr>
        <p:spPr>
          <a:xfrm>
            <a:off x="536963" y="3781420"/>
            <a:ext cx="2560320" cy="95410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2400"/>
              </a:spcBef>
              <a:buSzPct val="100000"/>
            </a:pPr>
            <a:r>
              <a:rPr lang="en" sz="1800" b="1" spc="0" dirty="0">
                <a:gradFill>
                  <a:gsLst>
                    <a:gs pos="34043">
                      <a:schemeClr val="tx1"/>
                    </a:gs>
                    <a:gs pos="6573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E</a:t>
            </a:r>
            <a:r>
              <a:rPr lang="en" sz="1800" spc="0" dirty="0">
                <a:gradFill>
                  <a:gsLst>
                    <a:gs pos="34043">
                      <a:schemeClr val="tx1"/>
                    </a:gs>
                    <a:gs pos="6573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lasticsearch (index), </a:t>
            </a:r>
            <a:r>
              <a:rPr lang="en" sz="1800" b="1" spc="0" dirty="0">
                <a:gradFill>
                  <a:gsLst>
                    <a:gs pos="34043">
                      <a:schemeClr val="tx1"/>
                    </a:gs>
                    <a:gs pos="6573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F</a:t>
            </a:r>
            <a:r>
              <a:rPr lang="en" sz="1800" spc="0" dirty="0">
                <a:gradFill>
                  <a:gsLst>
                    <a:gs pos="34043">
                      <a:schemeClr val="tx1"/>
                    </a:gs>
                    <a:gs pos="6573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luentd (store), and </a:t>
            </a:r>
            <a:r>
              <a:rPr lang="en" sz="1800" b="1" spc="0" dirty="0">
                <a:gradFill>
                  <a:gsLst>
                    <a:gs pos="34043">
                      <a:schemeClr val="tx1"/>
                    </a:gs>
                    <a:gs pos="6573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K</a:t>
            </a:r>
            <a:r>
              <a:rPr lang="en" sz="1800" spc="0" dirty="0">
                <a:gradFill>
                  <a:gsLst>
                    <a:gs pos="34043">
                      <a:schemeClr val="tx1"/>
                    </a:gs>
                    <a:gs pos="6573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ibana (visualize)</a:t>
            </a:r>
            <a:endParaRPr lang="en-US" sz="1800" spc="0" dirty="0">
              <a:gradFill>
                <a:gsLst>
                  <a:gs pos="34043">
                    <a:schemeClr val="tx1"/>
                  </a:gs>
                  <a:gs pos="6573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48" name="Shape 100">
            <a:extLst>
              <a:ext uri="{FF2B5EF4-FFF2-40B4-BE49-F238E27FC236}">
                <a16:creationId xmlns:a16="http://schemas.microsoft.com/office/drawing/2014/main" xmlns="" id="{C9500E5B-F817-4547-8189-64441E830BD8}"/>
              </a:ext>
            </a:extLst>
          </p:cNvPr>
          <p:cNvSpPr txBox="1">
            <a:spLocks/>
          </p:cNvSpPr>
          <p:nvPr/>
        </p:nvSpPr>
        <p:spPr>
          <a:xfrm>
            <a:off x="536963" y="1705292"/>
            <a:ext cx="1968677" cy="626440"/>
          </a:xfrm>
          <a:prstGeom prst="rect">
            <a:avLst/>
          </a:prstGeom>
        </p:spPr>
        <p:txBody>
          <a:bodyPr vert="horz" lIns="0" tIns="60960" rIns="121920" bIns="60960" rtlCol="0" anchor="b" anchorCtr="0">
            <a:noAutofit/>
          </a:bodyPr>
          <a:lstStyle>
            <a:lvl1pPr algn="l" defTabSz="457200" rtl="0" eaLnBrk="1" latinLnBrk="0" hangingPunct="1">
              <a:spcBef>
                <a:spcPct val="0"/>
              </a:spcBef>
              <a:buNone/>
              <a:defRPr sz="2800" b="0" i="0" kern="1200" spc="300">
                <a:solidFill>
                  <a:schemeClr val="tx1">
                    <a:lumMod val="95000"/>
                  </a:schemeClr>
                </a:solidFill>
                <a:latin typeface="Amazon Ember Light" charset="0"/>
                <a:ea typeface="Amazon Ember Light" charset="0"/>
                <a:cs typeface="Amazon Ember Light" charset="0"/>
              </a:defRPr>
            </a:lvl1pPr>
          </a:lstStyle>
          <a:p>
            <a:pPr defTabSz="609585"/>
            <a:r>
              <a:rPr lang="en-US" sz="4000" spc="400" dirty="0">
                <a:gradFill>
                  <a:gsLst>
                    <a:gs pos="81915">
                      <a:schemeClr val="tx1"/>
                    </a:gs>
                    <a:gs pos="56000">
                      <a:schemeClr val="tx1"/>
                    </a:gs>
                  </a:gsLst>
                  <a:lin ang="5400000" scaled="0"/>
                </a:gradFill>
                <a:latin typeface="Arial" panose="020B0604020202020204" pitchFamily="34" charset="0"/>
                <a:cs typeface="Arial" panose="020B0604020202020204" pitchFamily="34" charset="0"/>
              </a:rPr>
              <a:t>Logs</a:t>
            </a:r>
            <a:endParaRPr lang="en" sz="4000" spc="400" dirty="0">
              <a:gradFill>
                <a:gsLst>
                  <a:gs pos="81915">
                    <a:schemeClr val="tx1"/>
                  </a:gs>
                  <a:gs pos="56000">
                    <a:schemeClr val="tx1"/>
                  </a:gs>
                </a:gsLst>
                <a:lin ang="5400000" scaled="0"/>
              </a:gradFill>
              <a:latin typeface="Arial" panose="020B0604020202020204" pitchFamily="34" charset="0"/>
              <a:cs typeface="Arial" panose="020B0604020202020204" pitchFamily="34" charset="0"/>
            </a:endParaRPr>
          </a:p>
        </p:txBody>
      </p:sp>
      <p:cxnSp>
        <p:nvCxnSpPr>
          <p:cNvPr id="49" name="Straight Connector 48">
            <a:extLst>
              <a:ext uri="{FF2B5EF4-FFF2-40B4-BE49-F238E27FC236}">
                <a16:creationId xmlns:a16="http://schemas.microsoft.com/office/drawing/2014/main" xmlns="" id="{5EF02B73-A662-41EB-B967-8C848FC7234E}"/>
              </a:ext>
            </a:extLst>
          </p:cNvPr>
          <p:cNvCxnSpPr>
            <a:cxnSpLocks/>
          </p:cNvCxnSpPr>
          <p:nvPr/>
        </p:nvCxnSpPr>
        <p:spPr>
          <a:xfrm>
            <a:off x="536963" y="2697488"/>
            <a:ext cx="12192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1281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8"/>
                                        </p:tgtEl>
                                        <p:attrNameLst>
                                          <p:attrName>style.visibility</p:attrName>
                                        </p:attrNameLst>
                                      </p:cBhvr>
                                      <p:to>
                                        <p:strVal val="visible"/>
                                      </p:to>
                                    </p:set>
                                    <p:animEffect transition="in" filter="fade">
                                      <p:cBhvr>
                                        <p:cTn id="7" dur="500"/>
                                        <p:tgtEl>
                                          <p:spTgt spid="1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fade">
                                      <p:cBhvr>
                                        <p:cTn id="12" dur="500"/>
                                        <p:tgtEl>
                                          <p:spTgt spid="5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0"/>
                                        </p:tgtEl>
                                        <p:attrNameLst>
                                          <p:attrName>style.visibility</p:attrName>
                                        </p:attrNameLst>
                                      </p:cBhvr>
                                      <p:to>
                                        <p:strVal val="visible"/>
                                      </p:to>
                                    </p:set>
                                    <p:animEffect transition="in" filter="fade">
                                      <p:cBhvr>
                                        <p:cTn id="15" dur="500"/>
                                        <p:tgtEl>
                                          <p:spTgt spid="6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fade">
                                      <p:cBhvr>
                                        <p:cTn id="18" dur="500"/>
                                        <p:tgtEl>
                                          <p:spTgt spid="6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fade">
                                      <p:cBhvr>
                                        <p:cTn id="21" dur="500"/>
                                        <p:tgtEl>
                                          <p:spTgt spid="6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3"/>
                                        </p:tgtEl>
                                        <p:attrNameLst>
                                          <p:attrName>style.visibility</p:attrName>
                                        </p:attrNameLst>
                                      </p:cBhvr>
                                      <p:to>
                                        <p:strVal val="visible"/>
                                      </p:to>
                                    </p:set>
                                    <p:animEffect transition="in" filter="fade">
                                      <p:cBhvr>
                                        <p:cTn id="24" dur="500"/>
                                        <p:tgtEl>
                                          <p:spTgt spid="63"/>
                                        </p:tgtEl>
                                      </p:cBhvr>
                                    </p:animEffect>
                                  </p:childTnLst>
                                </p:cTn>
                              </p:par>
                              <p:par>
                                <p:cTn id="25" presetID="10"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9"/>
                                        </p:tgtEl>
                                        <p:attrNameLst>
                                          <p:attrName>style.visibility</p:attrName>
                                        </p:attrNameLst>
                                      </p:cBhvr>
                                      <p:to>
                                        <p:strVal val="visible"/>
                                      </p:to>
                                    </p:set>
                                    <p:animEffect transition="in" filter="fade">
                                      <p:cBhvr>
                                        <p:cTn id="32" dur="500"/>
                                        <p:tgtEl>
                                          <p:spTgt spid="9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8"/>
                                        </p:tgtEl>
                                        <p:attrNameLst>
                                          <p:attrName>style.visibility</p:attrName>
                                        </p:attrNameLst>
                                      </p:cBhvr>
                                      <p:to>
                                        <p:strVal val="visible"/>
                                      </p:to>
                                    </p:set>
                                    <p:animEffect transition="in" filter="fade">
                                      <p:cBhvr>
                                        <p:cTn id="35" dur="500"/>
                                        <p:tgtEl>
                                          <p:spTgt spid="98"/>
                                        </p:tgtEl>
                                      </p:cBhvr>
                                    </p:animEffect>
                                  </p:childTnLst>
                                </p:cTn>
                              </p:par>
                              <p:par>
                                <p:cTn id="36" presetID="10" presetClass="entr" presetSubtype="0" fill="hold"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92"/>
                                        </p:tgtEl>
                                        <p:attrNameLst>
                                          <p:attrName>style.visibility</p:attrName>
                                        </p:attrNameLst>
                                      </p:cBhvr>
                                      <p:to>
                                        <p:strVal val="visible"/>
                                      </p:to>
                                    </p:set>
                                    <p:animEffect transition="in" filter="fade">
                                      <p:cBhvr>
                                        <p:cTn id="43" dur="500"/>
                                        <p:tgtEl>
                                          <p:spTgt spid="92"/>
                                        </p:tgtEl>
                                      </p:cBhvr>
                                    </p:animEffect>
                                  </p:childTnLst>
                                </p:cTn>
                              </p:par>
                              <p:par>
                                <p:cTn id="44" presetID="10" presetClass="entr" presetSubtype="0" fill="hold" nodeType="withEffect">
                                  <p:stCondLst>
                                    <p:cond delay="0"/>
                                  </p:stCondLst>
                                  <p:childTnLst>
                                    <p:set>
                                      <p:cBhvr>
                                        <p:cTn id="45" dur="1" fill="hold">
                                          <p:stCondLst>
                                            <p:cond delay="0"/>
                                          </p:stCondLst>
                                        </p:cTn>
                                        <p:tgtEl>
                                          <p:spTgt spid="57"/>
                                        </p:tgtEl>
                                        <p:attrNameLst>
                                          <p:attrName>style.visibility</p:attrName>
                                        </p:attrNameLst>
                                      </p:cBhvr>
                                      <p:to>
                                        <p:strVal val="visible"/>
                                      </p:to>
                                    </p:set>
                                    <p:animEffect transition="in" filter="fade">
                                      <p:cBhvr>
                                        <p:cTn id="46" dur="500"/>
                                        <p:tgtEl>
                                          <p:spTgt spid="5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95"/>
                                        </p:tgtEl>
                                        <p:attrNameLst>
                                          <p:attrName>style.visibility</p:attrName>
                                        </p:attrNameLst>
                                      </p:cBhvr>
                                      <p:to>
                                        <p:strVal val="visible"/>
                                      </p:to>
                                    </p:set>
                                    <p:animEffect transition="in" filter="fade">
                                      <p:cBhvr>
                                        <p:cTn id="49" dur="500"/>
                                        <p:tgtEl>
                                          <p:spTgt spid="95"/>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91"/>
                                        </p:tgtEl>
                                        <p:attrNameLst>
                                          <p:attrName>style.visibility</p:attrName>
                                        </p:attrNameLst>
                                      </p:cBhvr>
                                      <p:to>
                                        <p:strVal val="visible"/>
                                      </p:to>
                                    </p:set>
                                    <p:animEffect transition="in" filter="fade">
                                      <p:cBhvr>
                                        <p:cTn id="54" dur="500"/>
                                        <p:tgtEl>
                                          <p:spTgt spid="91"/>
                                        </p:tgtEl>
                                      </p:cBhvr>
                                    </p:animEffect>
                                  </p:childTnLst>
                                </p:cTn>
                              </p:par>
                              <p:par>
                                <p:cTn id="55" presetID="10" presetClass="entr" presetSubtype="0" fill="hold" nodeType="with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fade">
                                      <p:cBhvr>
                                        <p:cTn id="57" dur="500"/>
                                        <p:tgtEl>
                                          <p:spTgt spid="5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96"/>
                                        </p:tgtEl>
                                        <p:attrNameLst>
                                          <p:attrName>style.visibility</p:attrName>
                                        </p:attrNameLst>
                                      </p:cBhvr>
                                      <p:to>
                                        <p:strVal val="visible"/>
                                      </p:to>
                                    </p:set>
                                    <p:animEffect transition="in" filter="fade">
                                      <p:cBhvr>
                                        <p:cTn id="60" dur="500"/>
                                        <p:tgtEl>
                                          <p:spTgt spid="96"/>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94"/>
                                        </p:tgtEl>
                                        <p:attrNameLst>
                                          <p:attrName>style.visibility</p:attrName>
                                        </p:attrNameLst>
                                      </p:cBhvr>
                                      <p:to>
                                        <p:strVal val="visible"/>
                                      </p:to>
                                    </p:set>
                                    <p:animEffect transition="in" filter="fade">
                                      <p:cBhvr>
                                        <p:cTn id="65" dur="500"/>
                                        <p:tgtEl>
                                          <p:spTgt spid="94"/>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97"/>
                                        </p:tgtEl>
                                        <p:attrNameLst>
                                          <p:attrName>style.visibility</p:attrName>
                                        </p:attrNameLst>
                                      </p:cBhvr>
                                      <p:to>
                                        <p:strVal val="visible"/>
                                      </p:to>
                                    </p:set>
                                    <p:animEffect transition="in" filter="fade">
                                      <p:cBhvr>
                                        <p:cTn id="68" dur="500"/>
                                        <p:tgtEl>
                                          <p:spTgt spid="97"/>
                                        </p:tgtEl>
                                      </p:cBhvr>
                                    </p:animEffect>
                                  </p:childTnLst>
                                </p:cTn>
                              </p:par>
                              <p:par>
                                <p:cTn id="69" presetID="10" presetClass="entr" presetSubtype="0" fill="hold" nodeType="withEffect">
                                  <p:stCondLst>
                                    <p:cond delay="0"/>
                                  </p:stCondLst>
                                  <p:childTnLst>
                                    <p:set>
                                      <p:cBhvr>
                                        <p:cTn id="70" dur="1" fill="hold">
                                          <p:stCondLst>
                                            <p:cond delay="0"/>
                                          </p:stCondLst>
                                        </p:cTn>
                                        <p:tgtEl>
                                          <p:spTgt spid="93"/>
                                        </p:tgtEl>
                                        <p:attrNameLst>
                                          <p:attrName>style.visibility</p:attrName>
                                        </p:attrNameLst>
                                      </p:cBhvr>
                                      <p:to>
                                        <p:strVal val="visible"/>
                                      </p:to>
                                    </p:set>
                                    <p:animEffect transition="in" filter="fade">
                                      <p:cBhvr>
                                        <p:cTn id="71"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60" grpId="0" animBg="1"/>
      <p:bldP spid="61" grpId="0" animBg="1"/>
      <p:bldP spid="62" grpId="0" animBg="1"/>
      <p:bldP spid="63" grpId="0" animBg="1"/>
      <p:bldP spid="95" grpId="0"/>
      <p:bldP spid="96" grpId="0"/>
      <p:bldP spid="97" grpId="0"/>
      <p:bldP spid="98" grpId="0"/>
      <p:bldP spid="14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80367" y="3313976"/>
            <a:ext cx="7963637" cy="1658112"/>
          </a:xfrm>
          <a:prstGeom prst="rect">
            <a:avLst/>
          </a:prstGeom>
          <a:solidFill>
            <a:schemeClr val="bg1"/>
          </a:solidFill>
          <a:ln w="12700">
            <a:solidFill>
              <a:schemeClr val="accent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133" b="1" dirty="0">
              <a:gradFill>
                <a:gsLst>
                  <a:gs pos="68000">
                    <a:srgbClr val="474746"/>
                  </a:gs>
                  <a:gs pos="28000">
                    <a:srgbClr val="474746"/>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5" name="Rectangle 4"/>
          <p:cNvSpPr/>
          <p:nvPr/>
        </p:nvSpPr>
        <p:spPr>
          <a:xfrm>
            <a:off x="3895819" y="3429941"/>
            <a:ext cx="2487168" cy="1414272"/>
          </a:xfrm>
          <a:prstGeom prst="rect">
            <a:avLst/>
          </a:prstGeom>
          <a:solidFill>
            <a:schemeClr val="bg1"/>
          </a:solid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2000" b="1"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Nodes</a:t>
            </a:r>
          </a:p>
          <a:p>
            <a:pPr algn="ctr" defTabSz="609585">
              <a:spcBef>
                <a:spcPts val="467"/>
              </a:spcBef>
            </a:pPr>
            <a:r>
              <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Node exporter</a:t>
            </a:r>
          </a:p>
        </p:txBody>
      </p:sp>
      <p:sp>
        <p:nvSpPr>
          <p:cNvPr id="6" name="Rectangle 5"/>
          <p:cNvSpPr/>
          <p:nvPr/>
        </p:nvSpPr>
        <p:spPr>
          <a:xfrm>
            <a:off x="6515368" y="3429941"/>
            <a:ext cx="2487168" cy="1414272"/>
          </a:xfrm>
          <a:prstGeom prst="rect">
            <a:avLst/>
          </a:prstGeom>
          <a:solidFill>
            <a:schemeClr val="bg1"/>
          </a:solid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2000" b="1"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Pod/Container</a:t>
            </a:r>
          </a:p>
          <a:p>
            <a:pPr algn="ctr" defTabSz="609585">
              <a:spcBef>
                <a:spcPts val="467"/>
              </a:spcBef>
            </a:pPr>
            <a:r>
              <a:rPr lang="en-US" dirty="0" err="1">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Kube</a:t>
            </a:r>
            <a:r>
              <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-state-metrics</a:t>
            </a:r>
          </a:p>
          <a:p>
            <a:pPr algn="ctr" defTabSz="609585">
              <a:spcBef>
                <a:spcPts val="467"/>
              </a:spcBef>
            </a:pPr>
            <a:r>
              <a:rPr lang="en-US" dirty="0" err="1">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cAdvisor</a:t>
            </a:r>
            <a:endPar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7" name="Rectangle 6"/>
          <p:cNvSpPr/>
          <p:nvPr/>
        </p:nvSpPr>
        <p:spPr>
          <a:xfrm>
            <a:off x="9134916" y="3429941"/>
            <a:ext cx="2487168" cy="1414272"/>
          </a:xfrm>
          <a:prstGeom prst="rect">
            <a:avLst/>
          </a:prstGeom>
          <a:solidFill>
            <a:schemeClr val="bg1"/>
          </a:solid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2000" b="1"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Application</a:t>
            </a:r>
          </a:p>
          <a:p>
            <a:pPr algn="ctr" defTabSz="609585">
              <a:spcBef>
                <a:spcPts val="467"/>
              </a:spcBef>
            </a:pPr>
            <a:r>
              <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/metrics</a:t>
            </a:r>
          </a:p>
          <a:p>
            <a:pPr algn="ctr" defTabSz="609585">
              <a:spcBef>
                <a:spcPts val="467"/>
              </a:spcBef>
            </a:pPr>
            <a:r>
              <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JMX</a:t>
            </a:r>
          </a:p>
        </p:txBody>
      </p:sp>
      <p:sp>
        <p:nvSpPr>
          <p:cNvPr id="8" name="Rectangle 7"/>
          <p:cNvSpPr/>
          <p:nvPr/>
        </p:nvSpPr>
        <p:spPr>
          <a:xfrm>
            <a:off x="3780367" y="2370707"/>
            <a:ext cx="7963637" cy="829056"/>
          </a:xfrm>
          <a:prstGeom prst="rect">
            <a:avLst/>
          </a:prstGeom>
          <a:solidFill>
            <a:schemeClr val="bg1"/>
          </a:solidFill>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2000" b="1"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Cluster-wide Aggregator</a:t>
            </a:r>
          </a:p>
          <a:p>
            <a:pPr algn="ctr" defTabSz="609585">
              <a:spcBef>
                <a:spcPts val="467"/>
              </a:spcBef>
            </a:pPr>
            <a:r>
              <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Prometheus, </a:t>
            </a:r>
            <a:r>
              <a:rPr lang="en-US" dirty="0" err="1">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Heapster</a:t>
            </a:r>
            <a:endPar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9" name="Rectangle 8"/>
          <p:cNvSpPr/>
          <p:nvPr/>
        </p:nvSpPr>
        <p:spPr>
          <a:xfrm>
            <a:off x="3780367" y="484169"/>
            <a:ext cx="7963637" cy="829056"/>
          </a:xfrm>
          <a:prstGeom prst="rect">
            <a:avLst/>
          </a:prstGeom>
          <a:solidFill>
            <a:schemeClr val="bg1"/>
          </a:solidFill>
          <a:ln w="127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2000" b="1"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Visualizer</a:t>
            </a:r>
          </a:p>
          <a:p>
            <a:pPr algn="ctr" defTabSz="609585">
              <a:spcBef>
                <a:spcPts val="467"/>
              </a:spcBef>
            </a:pPr>
            <a:r>
              <a:rPr lang="en-US" dirty="0" err="1">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Grafana</a:t>
            </a:r>
            <a:r>
              <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 Kibana, Dashboard</a:t>
            </a:r>
          </a:p>
        </p:txBody>
      </p:sp>
      <p:sp>
        <p:nvSpPr>
          <p:cNvPr id="10" name="Rectangle 9"/>
          <p:cNvSpPr/>
          <p:nvPr/>
        </p:nvSpPr>
        <p:spPr>
          <a:xfrm>
            <a:off x="3780367" y="5086300"/>
            <a:ext cx="7963637" cy="829056"/>
          </a:xfrm>
          <a:prstGeom prst="rect">
            <a:avLst/>
          </a:prstGeom>
          <a:solidFill>
            <a:schemeClr val="bg1"/>
          </a:solidFill>
          <a:ln w="12700">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2000" b="1"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Data Model</a:t>
            </a:r>
          </a:p>
          <a:p>
            <a:pPr algn="ctr" defTabSz="609585">
              <a:spcBef>
                <a:spcPts val="467"/>
              </a:spcBef>
            </a:pPr>
            <a:r>
              <a:rPr lang="en-US" dirty="0" err="1">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InfluxDB</a:t>
            </a:r>
            <a:r>
              <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 Graphite</a:t>
            </a:r>
          </a:p>
        </p:txBody>
      </p:sp>
      <p:sp>
        <p:nvSpPr>
          <p:cNvPr id="11" name="Shape 100">
            <a:extLst>
              <a:ext uri="{FF2B5EF4-FFF2-40B4-BE49-F238E27FC236}">
                <a16:creationId xmlns:a16="http://schemas.microsoft.com/office/drawing/2014/main" xmlns="" id="{C93C4099-4B72-469F-916E-F5FA4DD29BAF}"/>
              </a:ext>
            </a:extLst>
          </p:cNvPr>
          <p:cNvSpPr txBox="1">
            <a:spLocks/>
          </p:cNvSpPr>
          <p:nvPr/>
        </p:nvSpPr>
        <p:spPr>
          <a:xfrm>
            <a:off x="469763" y="2680641"/>
            <a:ext cx="3880479" cy="626440"/>
          </a:xfrm>
          <a:prstGeom prst="rect">
            <a:avLst/>
          </a:prstGeom>
        </p:spPr>
        <p:txBody>
          <a:bodyPr vert="horz" lIns="121920" tIns="60960" rIns="121920" bIns="60960" rtlCol="0" anchor="b" anchorCtr="0">
            <a:noAutofit/>
          </a:bodyPr>
          <a:lstStyle>
            <a:lvl1pPr algn="l" defTabSz="457200" rtl="0" eaLnBrk="1" latinLnBrk="0" hangingPunct="1">
              <a:spcBef>
                <a:spcPct val="0"/>
              </a:spcBef>
              <a:buNone/>
              <a:defRPr sz="2800" b="0" i="0" kern="1200" spc="300">
                <a:solidFill>
                  <a:schemeClr val="tx1">
                    <a:lumMod val="95000"/>
                  </a:schemeClr>
                </a:solidFill>
                <a:latin typeface="Amazon Ember Light" charset="0"/>
                <a:ea typeface="Amazon Ember Light" charset="0"/>
                <a:cs typeface="Amazon Ember Light" charset="0"/>
              </a:defRPr>
            </a:lvl1pPr>
          </a:lstStyle>
          <a:p>
            <a:pPr defTabSz="609585"/>
            <a:r>
              <a:rPr lang="en-US" sz="4000" spc="400" dirty="0">
                <a:gradFill>
                  <a:gsLst>
                    <a:gs pos="71277">
                      <a:schemeClr val="tx1"/>
                    </a:gs>
                    <a:gs pos="41000">
                      <a:schemeClr val="tx1"/>
                    </a:gs>
                  </a:gsLst>
                  <a:lin ang="5400000" scaled="1"/>
                </a:gradFill>
                <a:latin typeface="Arial" panose="020B0604020202020204" pitchFamily="34" charset="0"/>
                <a:cs typeface="Arial" panose="020B0604020202020204" pitchFamily="34" charset="0"/>
              </a:rPr>
              <a:t>Metrics</a:t>
            </a:r>
            <a:endParaRPr lang="en" sz="4000" spc="400" dirty="0">
              <a:gradFill>
                <a:gsLst>
                  <a:gs pos="71277">
                    <a:schemeClr val="tx1"/>
                  </a:gs>
                  <a:gs pos="41000">
                    <a:schemeClr val="tx1"/>
                  </a:gs>
                </a:gsLst>
                <a:lin ang="5400000" scaled="1"/>
              </a:gradFill>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xmlns="" id="{341A40CE-3FDC-4761-911C-0792824FE880}"/>
              </a:ext>
            </a:extLst>
          </p:cNvPr>
          <p:cNvSpPr/>
          <p:nvPr/>
        </p:nvSpPr>
        <p:spPr>
          <a:xfrm>
            <a:off x="3780367" y="1427437"/>
            <a:ext cx="7963637" cy="829056"/>
          </a:xfrm>
          <a:prstGeom prst="rect">
            <a:avLst/>
          </a:prstGeom>
          <a:solidFill>
            <a:schemeClr val="bg1"/>
          </a:solidFill>
          <a:ln w="127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r>
              <a:rPr lang="en-US" sz="2000" b="1"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Alerting</a:t>
            </a:r>
          </a:p>
          <a:p>
            <a:pPr algn="ctr" defTabSz="609585">
              <a:spcBef>
                <a:spcPts val="467"/>
              </a:spcBef>
            </a:pPr>
            <a:r>
              <a:rPr lang="en-US" dirty="0" err="1">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AlertManager</a:t>
            </a:r>
            <a:r>
              <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 </a:t>
            </a:r>
            <a:r>
              <a:rPr lang="en-US" dirty="0" err="1">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Kapacitor</a:t>
            </a:r>
            <a:endParaRPr lang="en-US" dirty="0">
              <a:gradFill>
                <a:gsLst>
                  <a:gs pos="82979">
                    <a:schemeClr val="tx1"/>
                  </a:gs>
                  <a:gs pos="68000">
                    <a:schemeClr val="tx1"/>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Tree>
    <p:extLst>
      <p:ext uri="{BB962C8B-B14F-4D97-AF65-F5344CB8AC3E}">
        <p14:creationId xmlns:p14="http://schemas.microsoft.com/office/powerpoint/2010/main" val="3213409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3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3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300"/>
                                        <p:tgtEl>
                                          <p:spTgt spid="7"/>
                                        </p:tgtEl>
                                      </p:cBhvr>
                                    </p:animEffect>
                                  </p:childTnLst>
                                </p:cTn>
                              </p:par>
                              <p:par>
                                <p:cTn id="18" presetID="21" presetClass="entr" presetSubtype="1" fill="hold" grpId="0" nodeType="withEffect">
                                  <p:stCondLst>
                                    <p:cond delay="300"/>
                                  </p:stCondLst>
                                  <p:childTnLst>
                                    <p:set>
                                      <p:cBhvr>
                                        <p:cTn id="19" dur="1" fill="hold">
                                          <p:stCondLst>
                                            <p:cond delay="0"/>
                                          </p:stCondLst>
                                        </p:cTn>
                                        <p:tgtEl>
                                          <p:spTgt spid="4"/>
                                        </p:tgtEl>
                                        <p:attrNameLst>
                                          <p:attrName>style.visibility</p:attrName>
                                        </p:attrNameLst>
                                      </p:cBhvr>
                                      <p:to>
                                        <p:strVal val="visible"/>
                                      </p:to>
                                    </p:set>
                                    <p:animEffect transition="in" filter="wheel(1)">
                                      <p:cBhvr>
                                        <p:cTn id="20" dur="6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2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Application tracing with Kubernetes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48791" y="5576105"/>
            <a:ext cx="600309" cy="677993"/>
          </a:xfrm>
          <a:prstGeom prst="rect">
            <a:avLst/>
          </a:prstGeom>
        </p:spPr>
      </p:pic>
      <p:sp>
        <p:nvSpPr>
          <p:cNvPr id="6" name="Shape 159">
            <a:extLst>
              <a:ext uri="{FF2B5EF4-FFF2-40B4-BE49-F238E27FC236}">
                <a16:creationId xmlns:a16="http://schemas.microsoft.com/office/drawing/2014/main" xmlns="" id="{98AC8AB5-6F13-4698-9FE0-ACCB3D944119}"/>
              </a:ext>
            </a:extLst>
          </p:cNvPr>
          <p:cNvSpPr txBox="1">
            <a:spLocks/>
          </p:cNvSpPr>
          <p:nvPr/>
        </p:nvSpPr>
        <p:spPr>
          <a:xfrm>
            <a:off x="583693" y="2153026"/>
            <a:ext cx="11265407" cy="738664"/>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0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Analyze and debug production, distributed applications, </a:t>
            </a:r>
            <a:br>
              <a:rPr lang="en-US" sz="20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br>
            <a:r>
              <a:rPr lang="en-US" sz="20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such as those built using a microservices architecture</a:t>
            </a:r>
          </a:p>
        </p:txBody>
      </p:sp>
      <p:cxnSp>
        <p:nvCxnSpPr>
          <p:cNvPr id="7" name="Straight Connector 6">
            <a:extLst>
              <a:ext uri="{FF2B5EF4-FFF2-40B4-BE49-F238E27FC236}">
                <a16:creationId xmlns:a16="http://schemas.microsoft.com/office/drawing/2014/main" xmlns="" id="{9468B32D-0EF3-474F-A9FB-794503CCA50F}"/>
              </a:ext>
            </a:extLst>
          </p:cNvPr>
          <p:cNvCxnSpPr>
            <a:cxnSpLocks/>
          </p:cNvCxnSpPr>
          <p:nvPr/>
        </p:nvCxnSpPr>
        <p:spPr>
          <a:xfrm>
            <a:off x="583693" y="3194102"/>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xmlns="" id="{EA589586-7372-45C4-929D-6137271B1E3B}"/>
              </a:ext>
            </a:extLst>
          </p:cNvPr>
          <p:cNvCxnSpPr>
            <a:cxnSpLocks/>
          </p:cNvCxnSpPr>
          <p:nvPr/>
        </p:nvCxnSpPr>
        <p:spPr>
          <a:xfrm>
            <a:off x="583693" y="4291370"/>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Shape 159">
            <a:extLst>
              <a:ext uri="{FF2B5EF4-FFF2-40B4-BE49-F238E27FC236}">
                <a16:creationId xmlns:a16="http://schemas.microsoft.com/office/drawing/2014/main" xmlns="" id="{D5D8EEE7-5A05-496A-B2A6-F1EAADF96E19}"/>
              </a:ext>
            </a:extLst>
          </p:cNvPr>
          <p:cNvSpPr txBox="1">
            <a:spLocks/>
          </p:cNvSpPr>
          <p:nvPr/>
        </p:nvSpPr>
        <p:spPr>
          <a:xfrm>
            <a:off x="583693" y="4634820"/>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0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End-to-end view of requests as they travel through your application</a:t>
            </a:r>
          </a:p>
        </p:txBody>
      </p:sp>
      <p:sp>
        <p:nvSpPr>
          <p:cNvPr id="10" name="Shape 159">
            <a:extLst>
              <a:ext uri="{FF2B5EF4-FFF2-40B4-BE49-F238E27FC236}">
                <a16:creationId xmlns:a16="http://schemas.microsoft.com/office/drawing/2014/main" xmlns="" id="{79C0BEDC-594B-4670-85B0-7FBF354B1346}"/>
              </a:ext>
            </a:extLst>
          </p:cNvPr>
          <p:cNvSpPr txBox="1">
            <a:spLocks/>
          </p:cNvSpPr>
          <p:nvPr/>
        </p:nvSpPr>
        <p:spPr>
          <a:xfrm>
            <a:off x="583693" y="3527292"/>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0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Identify and troubleshoot the root cause of performance issues and errors</a:t>
            </a:r>
          </a:p>
        </p:txBody>
      </p:sp>
    </p:spTree>
    <p:extLst>
      <p:ext uri="{BB962C8B-B14F-4D97-AF65-F5344CB8AC3E}">
        <p14:creationId xmlns:p14="http://schemas.microsoft.com/office/powerpoint/2010/main" val="1799710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xmlns="" id="{ABEF7875-A9B5-4BFA-92A6-C795C02A4FD5}"/>
              </a:ext>
            </a:extLst>
          </p:cNvPr>
          <p:cNvPicPr>
            <a:picLocks noChangeAspect="1"/>
          </p:cNvPicPr>
          <p:nvPr/>
        </p:nvPicPr>
        <p:blipFill>
          <a:blip r:embed="rId2"/>
          <a:stretch>
            <a:fillRect/>
          </a:stretch>
        </p:blipFill>
        <p:spPr>
          <a:xfrm>
            <a:off x="1888152" y="685800"/>
            <a:ext cx="8415696" cy="5486400"/>
          </a:xfrm>
          <a:prstGeom prst="rect">
            <a:avLst/>
          </a:prstGeom>
        </p:spPr>
      </p:pic>
    </p:spTree>
    <p:extLst>
      <p:ext uri="{BB962C8B-B14F-4D97-AF65-F5344CB8AC3E}">
        <p14:creationId xmlns:p14="http://schemas.microsoft.com/office/powerpoint/2010/main" val="2530314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t>Visibility</a:t>
            </a:r>
            <a:r>
              <a:rPr lang="en"/>
              <a:t> </a:t>
            </a:r>
            <a:r>
              <a:rPr lang="en-US"/>
              <a:t>in cluster </a:t>
            </a:r>
            <a:r>
              <a:rPr lang="en"/>
              <a:t>at Zalando</a:t>
            </a:r>
            <a:endParaRPr lang="en-US" dirty="0"/>
          </a:p>
        </p:txBody>
      </p:sp>
      <p:sp>
        <p:nvSpPr>
          <p:cNvPr id="5" name="Text Placeholder 4">
            <a:extLst>
              <a:ext uri="{FF2B5EF4-FFF2-40B4-BE49-F238E27FC236}">
                <a16:creationId xmlns:a16="http://schemas.microsoft.com/office/drawing/2014/main" xmlns="" id="{A8C2918A-AFC1-4527-AB42-D94F6370DBF5}"/>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944116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Shape 391"/>
          <p:cNvSpPr txBox="1">
            <a:spLocks noGrp="1"/>
          </p:cNvSpPr>
          <p:nvPr>
            <p:ph type="title"/>
          </p:nvPr>
        </p:nvSpPr>
        <p:spPr/>
        <p:txBody>
          <a:bodyPr/>
          <a:lstStyle/>
          <a:p>
            <a:r>
              <a:rPr lang="en-US"/>
              <a:t>Logging with Kubernetes</a:t>
            </a:r>
            <a:endParaRPr lang="en" dirty="0"/>
          </a:p>
        </p:txBody>
      </p:sp>
      <p:sp>
        <p:nvSpPr>
          <p:cNvPr id="5" name="Shape 159">
            <a:extLst>
              <a:ext uri="{FF2B5EF4-FFF2-40B4-BE49-F238E27FC236}">
                <a16:creationId xmlns:a16="http://schemas.microsoft.com/office/drawing/2014/main" xmlns="" id="{D67621D5-0D62-4295-BA09-A5AE2EE3ECFF}"/>
              </a:ext>
            </a:extLst>
          </p:cNvPr>
          <p:cNvSpPr txBox="1">
            <a:spLocks/>
          </p:cNvSpPr>
          <p:nvPr/>
        </p:nvSpPr>
        <p:spPr>
          <a:xfrm>
            <a:off x="571500" y="2153026"/>
            <a:ext cx="11265407" cy="49244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4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Centralized logging solution: </a:t>
            </a:r>
            <a:r>
              <a:rPr lang="en-US" sz="2400" spc="67" dirty="0" err="1">
                <a:gradFill>
                  <a:gsLst>
                    <a:gs pos="93617">
                      <a:schemeClr val="tx1"/>
                    </a:gs>
                    <a:gs pos="70787">
                      <a:schemeClr val="tx1"/>
                    </a:gs>
                  </a:gsLst>
                  <a:lin ang="5400000" scaled="1"/>
                </a:gradFill>
                <a:latin typeface="Arial" panose="020B0604020202020204" pitchFamily="34" charset="0"/>
                <a:cs typeface="Arial" panose="020B0604020202020204" pitchFamily="34" charset="0"/>
                <a:hlinkClick r:id="rId3"/>
              </a:rPr>
              <a:t>Scalyr</a:t>
            </a:r>
            <a:r>
              <a:rPr lang="en-US" sz="24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 </a:t>
            </a:r>
          </a:p>
        </p:txBody>
      </p:sp>
      <p:cxnSp>
        <p:nvCxnSpPr>
          <p:cNvPr id="6" name="Straight Connector 5">
            <a:extLst>
              <a:ext uri="{FF2B5EF4-FFF2-40B4-BE49-F238E27FC236}">
                <a16:creationId xmlns:a16="http://schemas.microsoft.com/office/drawing/2014/main" xmlns="" id="{C0C50849-DDFF-40E4-9396-C174A4A4C51E}"/>
              </a:ext>
            </a:extLst>
          </p:cNvPr>
          <p:cNvCxnSpPr>
            <a:cxnSpLocks/>
          </p:cNvCxnSpPr>
          <p:nvPr/>
        </p:nvCxnSpPr>
        <p:spPr>
          <a:xfrm>
            <a:off x="571500" y="2906844"/>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xmlns="" id="{1FAC089C-D5C2-4F4B-9386-18A15334B390}"/>
              </a:ext>
            </a:extLst>
          </p:cNvPr>
          <p:cNvCxnSpPr>
            <a:cxnSpLocks/>
          </p:cNvCxnSpPr>
          <p:nvPr/>
        </p:nvCxnSpPr>
        <p:spPr>
          <a:xfrm>
            <a:off x="571500" y="4004112"/>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8" name="Shape 159">
            <a:extLst>
              <a:ext uri="{FF2B5EF4-FFF2-40B4-BE49-F238E27FC236}">
                <a16:creationId xmlns:a16="http://schemas.microsoft.com/office/drawing/2014/main" xmlns="" id="{32D05F29-A713-4516-8216-1DA1D0E9183A}"/>
              </a:ext>
            </a:extLst>
          </p:cNvPr>
          <p:cNvSpPr txBox="1">
            <a:spLocks/>
          </p:cNvSpPr>
          <p:nvPr/>
        </p:nvSpPr>
        <p:spPr>
          <a:xfrm>
            <a:off x="571500" y="4347562"/>
            <a:ext cx="11265407" cy="49244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4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A </a:t>
            </a:r>
            <a:r>
              <a:rPr lang="en-US" sz="2400" spc="67" dirty="0" err="1">
                <a:gradFill>
                  <a:gsLst>
                    <a:gs pos="93617">
                      <a:schemeClr val="tx1"/>
                    </a:gs>
                    <a:gs pos="70787">
                      <a:schemeClr val="tx1"/>
                    </a:gs>
                  </a:gsLst>
                  <a:lin ang="5400000" scaled="1"/>
                </a:gradFill>
                <a:latin typeface="Arial" panose="020B0604020202020204" pitchFamily="34" charset="0"/>
                <a:cs typeface="Arial" panose="020B0604020202020204" pitchFamily="34" charset="0"/>
              </a:rPr>
              <a:t>DaemonSet</a:t>
            </a:r>
            <a:r>
              <a:rPr lang="en-US" sz="24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 streams logs to a centralized account</a:t>
            </a:r>
          </a:p>
        </p:txBody>
      </p:sp>
      <p:sp>
        <p:nvSpPr>
          <p:cNvPr id="9" name="Shape 159">
            <a:extLst>
              <a:ext uri="{FF2B5EF4-FFF2-40B4-BE49-F238E27FC236}">
                <a16:creationId xmlns:a16="http://schemas.microsoft.com/office/drawing/2014/main" xmlns="" id="{58C4179A-ACC1-4890-BD93-9ACAF767E56C}"/>
              </a:ext>
            </a:extLst>
          </p:cNvPr>
          <p:cNvSpPr txBox="1">
            <a:spLocks/>
          </p:cNvSpPr>
          <p:nvPr/>
        </p:nvSpPr>
        <p:spPr>
          <a:xfrm>
            <a:off x="571500" y="3250294"/>
            <a:ext cx="11265407" cy="49244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400" spc="67" dirty="0">
                <a:gradFill>
                  <a:gsLst>
                    <a:gs pos="93617">
                      <a:schemeClr val="tx1"/>
                    </a:gs>
                    <a:gs pos="70787">
                      <a:schemeClr val="tx1"/>
                    </a:gs>
                  </a:gsLst>
                  <a:lin ang="5400000" scaled="1"/>
                </a:gradFill>
                <a:latin typeface="Arial" panose="020B0604020202020204" pitchFamily="34" charset="0"/>
                <a:cs typeface="Arial" panose="020B0604020202020204" pitchFamily="34" charset="0"/>
              </a:rPr>
              <a:t>Applications just log to STDOUT </a:t>
            </a:r>
          </a:p>
        </p:txBody>
      </p:sp>
    </p:spTree>
    <p:extLst>
      <p:ext uri="{BB962C8B-B14F-4D97-AF65-F5344CB8AC3E}">
        <p14:creationId xmlns:p14="http://schemas.microsoft.com/office/powerpoint/2010/main" val="2892170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Shape 391"/>
          <p:cNvSpPr txBox="1">
            <a:spLocks noGrp="1"/>
          </p:cNvSpPr>
          <p:nvPr>
            <p:ph type="title"/>
          </p:nvPr>
        </p:nvSpPr>
        <p:spPr/>
        <p:txBody>
          <a:bodyPr/>
          <a:lstStyle/>
          <a:p>
            <a:r>
              <a:rPr lang="en-US" dirty="0"/>
              <a:t>Monitoring setup</a:t>
            </a:r>
            <a:endParaRPr lang="en" dirty="0"/>
          </a:p>
        </p:txBody>
      </p:sp>
      <p:sp>
        <p:nvSpPr>
          <p:cNvPr id="5" name="Shape 159">
            <a:extLst>
              <a:ext uri="{FF2B5EF4-FFF2-40B4-BE49-F238E27FC236}">
                <a16:creationId xmlns:a16="http://schemas.microsoft.com/office/drawing/2014/main" xmlns="" id="{D67621D5-0D62-4295-BA09-A5AE2EE3ECFF}"/>
              </a:ext>
            </a:extLst>
          </p:cNvPr>
          <p:cNvSpPr txBox="1">
            <a:spLocks/>
          </p:cNvSpPr>
          <p:nvPr/>
        </p:nvSpPr>
        <p:spPr>
          <a:xfrm>
            <a:off x="564243" y="2138450"/>
            <a:ext cx="11265407" cy="49244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4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rPr>
              <a:t>Existing monitoring/alerting tool: </a:t>
            </a:r>
            <a:r>
              <a:rPr lang="en-US" sz="24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hlinkClick r:id="rId3"/>
              </a:rPr>
              <a:t>ZMON</a:t>
            </a:r>
          </a:p>
        </p:txBody>
      </p:sp>
      <p:cxnSp>
        <p:nvCxnSpPr>
          <p:cNvPr id="6" name="Straight Connector 5">
            <a:extLst>
              <a:ext uri="{FF2B5EF4-FFF2-40B4-BE49-F238E27FC236}">
                <a16:creationId xmlns:a16="http://schemas.microsoft.com/office/drawing/2014/main" xmlns="" id="{C0C50849-DDFF-40E4-9396-C174A4A4C51E}"/>
              </a:ext>
            </a:extLst>
          </p:cNvPr>
          <p:cNvCxnSpPr>
            <a:cxnSpLocks/>
          </p:cNvCxnSpPr>
          <p:nvPr/>
        </p:nvCxnSpPr>
        <p:spPr>
          <a:xfrm>
            <a:off x="564243" y="2892268"/>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xmlns="" id="{1FAC089C-D5C2-4F4B-9386-18A15334B390}"/>
              </a:ext>
            </a:extLst>
          </p:cNvPr>
          <p:cNvCxnSpPr>
            <a:cxnSpLocks/>
          </p:cNvCxnSpPr>
          <p:nvPr/>
        </p:nvCxnSpPr>
        <p:spPr>
          <a:xfrm>
            <a:off x="564243" y="3989536"/>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8" name="Shape 159">
            <a:extLst>
              <a:ext uri="{FF2B5EF4-FFF2-40B4-BE49-F238E27FC236}">
                <a16:creationId xmlns:a16="http://schemas.microsoft.com/office/drawing/2014/main" xmlns="" id="{32D05F29-A713-4516-8216-1DA1D0E9183A}"/>
              </a:ext>
            </a:extLst>
          </p:cNvPr>
          <p:cNvSpPr txBox="1">
            <a:spLocks/>
          </p:cNvSpPr>
          <p:nvPr/>
        </p:nvSpPr>
        <p:spPr>
          <a:xfrm>
            <a:off x="564243" y="4332986"/>
            <a:ext cx="11265407" cy="49244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400" spc="67" dirty="0" err="1">
                <a:gradFill>
                  <a:gsLst>
                    <a:gs pos="87234">
                      <a:schemeClr val="tx1"/>
                    </a:gs>
                    <a:gs pos="70787">
                      <a:schemeClr val="tx1"/>
                    </a:gs>
                  </a:gsLst>
                  <a:lin ang="5400000" scaled="1"/>
                </a:gradFill>
                <a:latin typeface="Arial" panose="020B0604020202020204" pitchFamily="34" charset="0"/>
                <a:cs typeface="Arial" panose="020B0604020202020204" pitchFamily="34" charset="0"/>
              </a:rPr>
              <a:t>Heapster</a:t>
            </a:r>
            <a:r>
              <a:rPr lang="en-US" sz="24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rPr>
              <a:t> to collect pods metrics</a:t>
            </a:r>
          </a:p>
        </p:txBody>
      </p:sp>
      <p:sp>
        <p:nvSpPr>
          <p:cNvPr id="9" name="Shape 159">
            <a:extLst>
              <a:ext uri="{FF2B5EF4-FFF2-40B4-BE49-F238E27FC236}">
                <a16:creationId xmlns:a16="http://schemas.microsoft.com/office/drawing/2014/main" xmlns="" id="{58C4179A-ACC1-4890-BD93-9ACAF767E56C}"/>
              </a:ext>
            </a:extLst>
          </p:cNvPr>
          <p:cNvSpPr txBox="1">
            <a:spLocks/>
          </p:cNvSpPr>
          <p:nvPr/>
        </p:nvSpPr>
        <p:spPr>
          <a:xfrm>
            <a:off x="564243" y="3235719"/>
            <a:ext cx="11265407" cy="49244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4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rPr>
              <a:t>Prometheus node exporter as </a:t>
            </a:r>
            <a:r>
              <a:rPr lang="en-US" sz="2400" spc="67" dirty="0" err="1">
                <a:gradFill>
                  <a:gsLst>
                    <a:gs pos="87234">
                      <a:schemeClr val="tx1"/>
                    </a:gs>
                    <a:gs pos="70787">
                      <a:schemeClr val="tx1"/>
                    </a:gs>
                  </a:gsLst>
                  <a:lin ang="5400000" scaled="1"/>
                </a:gradFill>
                <a:latin typeface="Arial" panose="020B0604020202020204" pitchFamily="34" charset="0"/>
                <a:cs typeface="Arial" panose="020B0604020202020204" pitchFamily="34" charset="0"/>
              </a:rPr>
              <a:t>DaemonSet</a:t>
            </a:r>
            <a:r>
              <a:rPr lang="en-US" sz="2400" spc="67" dirty="0">
                <a:gradFill>
                  <a:gsLst>
                    <a:gs pos="87234">
                      <a:schemeClr val="tx1"/>
                    </a:gs>
                    <a:gs pos="70787">
                      <a:schemeClr val="tx1"/>
                    </a:gs>
                  </a:gsLst>
                  <a:lin ang="5400000" scaled="1"/>
                </a:gradFill>
                <a:latin typeface="Arial" panose="020B0604020202020204" pitchFamily="34" charset="0"/>
                <a:cs typeface="Arial" panose="020B0604020202020204" pitchFamily="34" charset="0"/>
              </a:rPr>
              <a:t> to get system metrics</a:t>
            </a:r>
          </a:p>
        </p:txBody>
      </p:sp>
    </p:spTree>
    <p:extLst>
      <p:ext uri="{BB962C8B-B14F-4D97-AF65-F5344CB8AC3E}">
        <p14:creationId xmlns:p14="http://schemas.microsoft.com/office/powerpoint/2010/main" val="2310829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Shape 403"/>
          <p:cNvSpPr txBox="1">
            <a:spLocks noGrp="1"/>
          </p:cNvSpPr>
          <p:nvPr>
            <p:ph type="title"/>
          </p:nvPr>
        </p:nvSpPr>
        <p:spPr/>
        <p:txBody>
          <a:bodyPr/>
          <a:lstStyle/>
          <a:p>
            <a:r>
              <a:rPr lang="en-US"/>
              <a:t>Application monitoring</a:t>
            </a:r>
            <a:endParaRPr lang="en" dirty="0"/>
          </a:p>
        </p:txBody>
      </p:sp>
      <p:sp>
        <p:nvSpPr>
          <p:cNvPr id="2" name="Text Placeholder 1">
            <a:extLst>
              <a:ext uri="{FF2B5EF4-FFF2-40B4-BE49-F238E27FC236}">
                <a16:creationId xmlns:a16="http://schemas.microsoft.com/office/drawing/2014/main" xmlns="" id="{DA384441-788F-47C2-9E94-DC32EDCFF9CF}"/>
              </a:ext>
            </a:extLst>
          </p:cNvPr>
          <p:cNvSpPr>
            <a:spLocks noGrp="1"/>
          </p:cNvSpPr>
          <p:nvPr>
            <p:ph type="body" sz="quarter" idx="10"/>
          </p:nvPr>
        </p:nvSpPr>
        <p:spPr/>
        <p:txBody>
          <a:bodyPr/>
          <a:lstStyle/>
          <a:p>
            <a:r>
              <a:rPr lang="en-US"/>
              <a:t>Alerts and metrics</a:t>
            </a:r>
            <a:endParaRPr lang="en-US" dirty="0"/>
          </a:p>
        </p:txBody>
      </p:sp>
      <p:sp>
        <p:nvSpPr>
          <p:cNvPr id="5" name="Shape 159">
            <a:extLst>
              <a:ext uri="{FF2B5EF4-FFF2-40B4-BE49-F238E27FC236}">
                <a16:creationId xmlns:a16="http://schemas.microsoft.com/office/drawing/2014/main" xmlns="" id="{0BCDFF9A-97EF-482B-A00F-69BD0BF44C77}"/>
              </a:ext>
            </a:extLst>
          </p:cNvPr>
          <p:cNvSpPr txBox="1">
            <a:spLocks/>
          </p:cNvSpPr>
          <p:nvPr/>
        </p:nvSpPr>
        <p:spPr>
          <a:xfrm>
            <a:off x="571500" y="2126586"/>
            <a:ext cx="11265407" cy="492443"/>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400" spc="67" dirty="0">
                <a:gradFill>
                  <a:gsLst>
                    <a:gs pos="79787">
                      <a:schemeClr val="tx1"/>
                    </a:gs>
                    <a:gs pos="70787">
                      <a:schemeClr val="tx1"/>
                    </a:gs>
                  </a:gsLst>
                  <a:lin ang="5400000" scaled="1"/>
                </a:gradFill>
                <a:latin typeface="Arial" panose="020B0604020202020204" pitchFamily="34" charset="0"/>
                <a:cs typeface="Arial" panose="020B0604020202020204" pitchFamily="34" charset="0"/>
              </a:rPr>
              <a:t>Default checks/alerts for the deployed applications </a:t>
            </a:r>
          </a:p>
        </p:txBody>
      </p:sp>
      <p:cxnSp>
        <p:nvCxnSpPr>
          <p:cNvPr id="6" name="Straight Connector 5">
            <a:extLst>
              <a:ext uri="{FF2B5EF4-FFF2-40B4-BE49-F238E27FC236}">
                <a16:creationId xmlns:a16="http://schemas.microsoft.com/office/drawing/2014/main" xmlns="" id="{DD474E66-5CA5-4ADE-A31A-97B56B8A4927}"/>
              </a:ext>
            </a:extLst>
          </p:cNvPr>
          <p:cNvCxnSpPr>
            <a:cxnSpLocks/>
          </p:cNvCxnSpPr>
          <p:nvPr/>
        </p:nvCxnSpPr>
        <p:spPr>
          <a:xfrm>
            <a:off x="571500" y="2880404"/>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Shape 159">
            <a:extLst>
              <a:ext uri="{FF2B5EF4-FFF2-40B4-BE49-F238E27FC236}">
                <a16:creationId xmlns:a16="http://schemas.microsoft.com/office/drawing/2014/main" xmlns="" id="{1706DE33-537A-43D5-B807-CF352BB2D3ED}"/>
              </a:ext>
            </a:extLst>
          </p:cNvPr>
          <p:cNvSpPr txBox="1">
            <a:spLocks/>
          </p:cNvSpPr>
          <p:nvPr/>
        </p:nvSpPr>
        <p:spPr>
          <a:xfrm>
            <a:off x="571500" y="3223854"/>
            <a:ext cx="11265407" cy="1174681"/>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 sz="2400" spc="67" dirty="0">
                <a:gradFill>
                  <a:gsLst>
                    <a:gs pos="79787">
                      <a:schemeClr val="tx1"/>
                    </a:gs>
                    <a:gs pos="70787">
                      <a:schemeClr val="tx1"/>
                    </a:gs>
                  </a:gsLst>
                  <a:lin ang="5400000" scaled="1"/>
                </a:gradFill>
                <a:latin typeface="Arial" panose="020B0604020202020204" pitchFamily="34" charset="0"/>
                <a:cs typeface="Arial" panose="020B0604020202020204" pitchFamily="34" charset="0"/>
              </a:rPr>
              <a:t>Metrics available in standard format from our Ingress Controller</a:t>
            </a:r>
          </a:p>
          <a:p>
            <a:pPr marL="230712" lvl="1" indent="-230712" defTabSz="609585">
              <a:spcBef>
                <a:spcPts val="533"/>
              </a:spcBef>
              <a:buSzPct val="100000"/>
            </a:pPr>
            <a:r>
              <a:rPr lang="en" sz="1800" spc="67" dirty="0">
                <a:gradFill>
                  <a:gsLst>
                    <a:gs pos="79787">
                      <a:schemeClr val="tx1"/>
                    </a:gs>
                    <a:gs pos="70787">
                      <a:schemeClr val="tx1"/>
                    </a:gs>
                  </a:gsLst>
                  <a:lin ang="5400000" scaled="1"/>
                </a:gradFill>
                <a:latin typeface="Arial" panose="020B0604020202020204" pitchFamily="34" charset="0"/>
                <a:cs typeface="Arial" panose="020B0604020202020204" pitchFamily="34" charset="0"/>
              </a:rPr>
              <a:t>Latency, error rate</a:t>
            </a:r>
          </a:p>
          <a:p>
            <a:pPr marL="230712" lvl="1" indent="-230712" defTabSz="609585">
              <a:spcBef>
                <a:spcPts val="533"/>
              </a:spcBef>
              <a:buSzPct val="100000"/>
            </a:pPr>
            <a:r>
              <a:rPr lang="en" sz="1800" spc="67" dirty="0">
                <a:gradFill>
                  <a:gsLst>
                    <a:gs pos="79787">
                      <a:schemeClr val="tx1"/>
                    </a:gs>
                    <a:gs pos="70787">
                      <a:schemeClr val="tx1"/>
                    </a:gs>
                  </a:gsLst>
                  <a:lin ang="5400000" scaled="1"/>
                </a:gradFill>
                <a:latin typeface="Arial" panose="020B0604020202020204" pitchFamily="34" charset="0"/>
                <a:cs typeface="Arial" panose="020B0604020202020204" pitchFamily="34" charset="0"/>
              </a:rPr>
              <a:t>Useful for Service Level Reporting</a:t>
            </a:r>
          </a:p>
        </p:txBody>
      </p:sp>
    </p:spTree>
    <p:extLst>
      <p:ext uri="{BB962C8B-B14F-4D97-AF65-F5344CB8AC3E}">
        <p14:creationId xmlns:p14="http://schemas.microsoft.com/office/powerpoint/2010/main" val="2930880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6" name="Shape 76"/>
          <p:cNvSpPr txBox="1">
            <a:spLocks noGrp="1"/>
          </p:cNvSpPr>
          <p:nvPr>
            <p:ph sz="quarter" idx="10"/>
          </p:nvPr>
        </p:nvSpPr>
        <p:spPr>
          <a:xfrm>
            <a:off x="431945" y="1723591"/>
            <a:ext cx="11506200" cy="400110"/>
          </a:xfrm>
        </p:spPr>
        <p:txBody>
          <a:bodyPr vert="horz" lIns="121920" tIns="60960" rIns="121920" bIns="60960" rtlCol="0">
            <a:spAutoFit/>
          </a:bodyPr>
          <a:lstStyle/>
          <a:p>
            <a:pPr marL="0" indent="0" defTabSz="609585">
              <a:spcBef>
                <a:spcPts val="1600"/>
              </a:spcBef>
              <a:buNone/>
            </a:pPr>
            <a:r>
              <a:rPr lang="en" sz="2000" dirty="0">
                <a:gradFill>
                  <a:gsLst>
                    <a:gs pos="11702">
                      <a:schemeClr val="tx1"/>
                    </a:gs>
                    <a:gs pos="37000">
                      <a:schemeClr val="tx1"/>
                    </a:gs>
                  </a:gsLst>
                  <a:lin ang="5400000" scaled="1"/>
                </a:gradFill>
              </a:rPr>
              <a:t>Install, operate, upgrade, delete a Kubernetes cluster</a:t>
            </a:r>
          </a:p>
        </p:txBody>
      </p:sp>
      <p:sp>
        <p:nvSpPr>
          <p:cNvPr id="75" name="Shape 75"/>
          <p:cNvSpPr txBox="1">
            <a:spLocks noGrp="1"/>
          </p:cNvSpPr>
          <p:nvPr>
            <p:ph type="title"/>
          </p:nvPr>
        </p:nvSpPr>
        <p:spPr/>
        <p:txBody>
          <a:bodyPr/>
          <a:lstStyle/>
          <a:p>
            <a:pPr lvl="0"/>
            <a:r>
              <a:rPr lang="en" dirty="0"/>
              <a:t>Kubernetes cluster</a:t>
            </a:r>
            <a:r>
              <a:rPr lang="en-US" dirty="0"/>
              <a:t> setup</a:t>
            </a:r>
            <a:endParaRPr lang="en" dirty="0"/>
          </a:p>
        </p:txBody>
      </p:sp>
      <p:sp>
        <p:nvSpPr>
          <p:cNvPr id="9" name="Text Placeholder 8">
            <a:extLst>
              <a:ext uri="{FF2B5EF4-FFF2-40B4-BE49-F238E27FC236}">
                <a16:creationId xmlns:a16="http://schemas.microsoft.com/office/drawing/2014/main" xmlns="" id="{FD2F8990-8C0B-4407-AC66-70FE4B70FD1F}"/>
              </a:ext>
            </a:extLst>
          </p:cNvPr>
          <p:cNvSpPr>
            <a:spLocks noGrp="1"/>
          </p:cNvSpPr>
          <p:nvPr>
            <p:ph type="body" sz="quarter" idx="11"/>
          </p:nvPr>
        </p:nvSpPr>
        <p:spPr/>
        <p:txBody>
          <a:bodyPr/>
          <a:lstStyle/>
          <a:p>
            <a:r>
              <a:rPr lang="en-US" dirty="0"/>
              <a:t>Choices</a:t>
            </a:r>
          </a:p>
        </p:txBody>
      </p:sp>
      <p:pic>
        <p:nvPicPr>
          <p:cNvPr id="4" name="Picture 3"/>
          <p:cNvPicPr>
            <a:picLocks noChangeAspect="1"/>
          </p:cNvPicPr>
          <p:nvPr/>
        </p:nvPicPr>
        <p:blipFill>
          <a:blip r:embed="rId3"/>
          <a:stretch>
            <a:fillRect/>
          </a:stretch>
        </p:blipFill>
        <p:spPr>
          <a:xfrm>
            <a:off x="5069393" y="3779415"/>
            <a:ext cx="385284" cy="411988"/>
          </a:xfrm>
          <a:prstGeom prst="rect">
            <a:avLst/>
          </a:prstGeom>
        </p:spPr>
      </p:pic>
      <p:cxnSp>
        <p:nvCxnSpPr>
          <p:cNvPr id="5" name="Straight Connector 4">
            <a:extLst>
              <a:ext uri="{FF2B5EF4-FFF2-40B4-BE49-F238E27FC236}">
                <a16:creationId xmlns:a16="http://schemas.microsoft.com/office/drawing/2014/main" xmlns="" id="{9E05889F-81B3-4EDA-A160-C8FB88F0ACE6}"/>
              </a:ext>
            </a:extLst>
          </p:cNvPr>
          <p:cNvCxnSpPr/>
          <p:nvPr/>
        </p:nvCxnSpPr>
        <p:spPr>
          <a:xfrm>
            <a:off x="566058" y="2148995"/>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6" name="Shape 76">
            <a:extLst>
              <a:ext uri="{FF2B5EF4-FFF2-40B4-BE49-F238E27FC236}">
                <a16:creationId xmlns:a16="http://schemas.microsoft.com/office/drawing/2014/main" xmlns="" id="{35E69F0A-7AC2-4D2B-B01C-46000A40AC05}"/>
              </a:ext>
            </a:extLst>
          </p:cNvPr>
          <p:cNvSpPr txBox="1">
            <a:spLocks/>
          </p:cNvSpPr>
          <p:nvPr/>
        </p:nvSpPr>
        <p:spPr>
          <a:xfrm>
            <a:off x="431945" y="2228126"/>
            <a:ext cx="11265407" cy="400110"/>
          </a:xfrm>
          <a:prstGeom prst="rect">
            <a:avLst/>
          </a:prstGeom>
        </p:spPr>
        <p:txBody>
          <a:bodyPr vert="horz"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lnSpc>
                <a:spcPct val="90000"/>
              </a:lnSpc>
              <a:spcBef>
                <a:spcPts val="1600"/>
              </a:spcBef>
            </a:pPr>
            <a:r>
              <a:rPr lang="en"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Development—Minikube</a:t>
            </a:r>
          </a:p>
        </p:txBody>
      </p:sp>
      <p:sp>
        <p:nvSpPr>
          <p:cNvPr id="7" name="Shape 76">
            <a:extLst>
              <a:ext uri="{FF2B5EF4-FFF2-40B4-BE49-F238E27FC236}">
                <a16:creationId xmlns:a16="http://schemas.microsoft.com/office/drawing/2014/main" xmlns="" id="{4D9FBD7A-5931-4630-8543-CA2F666D3E43}"/>
              </a:ext>
            </a:extLst>
          </p:cNvPr>
          <p:cNvSpPr txBox="1">
            <a:spLocks/>
          </p:cNvSpPr>
          <p:nvPr/>
        </p:nvSpPr>
        <p:spPr>
          <a:xfrm>
            <a:off x="431945" y="3543211"/>
            <a:ext cx="11265407" cy="1192634"/>
          </a:xfrm>
          <a:prstGeom prst="rect">
            <a:avLst/>
          </a:prstGeom>
        </p:spPr>
        <p:txBody>
          <a:bodyPr vert="horz"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1600"/>
              </a:spcBef>
            </a:pPr>
            <a:r>
              <a:rPr lang="en"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Enterprise</a:t>
            </a:r>
            <a:endParaRPr lang="en-US"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endParaRPr>
          </a:p>
          <a:p>
            <a:pPr marL="154513" lvl="1" indent="-154513" defTabSz="609585">
              <a:spcBef>
                <a:spcPts val="267"/>
              </a:spcBef>
            </a:pPr>
            <a:r>
              <a:rPr lang="en"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Elastic Container Service for Kubernetes (EKS)</a:t>
            </a:r>
            <a:endParaRPr lang="en-US"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endParaRPr>
          </a:p>
          <a:p>
            <a:pPr marL="154513" lvl="1" indent="-154513" defTabSz="609585">
              <a:spcBef>
                <a:spcPts val="267"/>
              </a:spcBef>
            </a:pPr>
            <a:r>
              <a:rPr lang="en-US"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CoreOS </a:t>
            </a:r>
            <a:r>
              <a:rPr lang="en"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Tectonic</a:t>
            </a:r>
            <a:endParaRPr lang="en-US"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endParaRPr>
          </a:p>
          <a:p>
            <a:pPr marL="154513" lvl="1" indent="-154513" defTabSz="609585">
              <a:spcBef>
                <a:spcPts val="267"/>
              </a:spcBef>
            </a:pPr>
            <a:r>
              <a:rPr lang="en-US"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Red Hat </a:t>
            </a:r>
            <a:r>
              <a:rPr lang="en-US" sz="1400" spc="67" dirty="0" err="1" smtClean="0">
                <a:gradFill>
                  <a:gsLst>
                    <a:gs pos="11702">
                      <a:schemeClr val="tx1"/>
                    </a:gs>
                    <a:gs pos="37000">
                      <a:schemeClr val="tx1"/>
                    </a:gs>
                  </a:gsLst>
                  <a:lin ang="5400000" scaled="1"/>
                </a:gradFill>
                <a:latin typeface="Arial" panose="020B0604020202020204" pitchFamily="34" charset="0"/>
                <a:cs typeface="Arial" panose="020B0604020202020204" pitchFamily="34" charset="0"/>
              </a:rPr>
              <a:t>OpenShift</a:t>
            </a:r>
            <a:r>
              <a:rPr lang="en-US" sz="1400" spc="67" dirty="0" smtClean="0">
                <a:gradFill>
                  <a:gsLst>
                    <a:gs pos="11702">
                      <a:schemeClr val="tx1"/>
                    </a:gs>
                    <a:gs pos="37000">
                      <a:schemeClr val="tx1"/>
                    </a:gs>
                  </a:gsLst>
                  <a:lin ang="5400000" scaled="1"/>
                </a:gradFill>
                <a:latin typeface="Arial" panose="020B0604020202020204" pitchFamily="34" charset="0"/>
                <a:cs typeface="Arial" panose="020B0604020202020204" pitchFamily="34" charset="0"/>
              </a:rPr>
              <a:t>*</a:t>
            </a:r>
            <a:endParaRPr lang="en"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endParaRPr>
          </a:p>
        </p:txBody>
      </p:sp>
      <p:sp>
        <p:nvSpPr>
          <p:cNvPr id="8" name="Shape 76">
            <a:extLst>
              <a:ext uri="{FF2B5EF4-FFF2-40B4-BE49-F238E27FC236}">
                <a16:creationId xmlns:a16="http://schemas.microsoft.com/office/drawing/2014/main" xmlns="" id="{9A34B634-779B-453C-9433-D87736875B01}"/>
              </a:ext>
            </a:extLst>
          </p:cNvPr>
          <p:cNvSpPr txBox="1">
            <a:spLocks/>
          </p:cNvSpPr>
          <p:nvPr/>
        </p:nvSpPr>
        <p:spPr>
          <a:xfrm>
            <a:off x="431945" y="2755719"/>
            <a:ext cx="11265407" cy="654025"/>
          </a:xfrm>
          <a:prstGeom prst="rect">
            <a:avLst/>
          </a:prstGeom>
        </p:spPr>
        <p:txBody>
          <a:bodyPr vert="horz"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lnSpc>
                <a:spcPct val="90000"/>
              </a:lnSpc>
              <a:spcBef>
                <a:spcPts val="1600"/>
              </a:spcBef>
            </a:pPr>
            <a:r>
              <a:rPr lang="en"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Community</a:t>
            </a:r>
            <a:r>
              <a:rPr lang="en-US"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a:t>
            </a:r>
            <a:r>
              <a:rPr lang="en"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Kops</a:t>
            </a:r>
            <a:endParaRPr lang="en-US"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endParaRPr>
          </a:p>
          <a:p>
            <a:pPr marL="154513" lvl="1" indent="-154513" defTabSz="609585">
              <a:spcBef>
                <a:spcPts val="267"/>
              </a:spcBef>
            </a:pPr>
            <a:r>
              <a:rPr lang="en-US"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L</a:t>
            </a:r>
            <a:r>
              <a:rPr lang="en"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ist: kubernetes-aws.io</a:t>
            </a:r>
          </a:p>
        </p:txBody>
      </p:sp>
      <p:sp>
        <p:nvSpPr>
          <p:cNvPr id="10" name="Shape 76">
            <a:extLst>
              <a:ext uri="{FF2B5EF4-FFF2-40B4-BE49-F238E27FC236}">
                <a16:creationId xmlns:a16="http://schemas.microsoft.com/office/drawing/2014/main" xmlns="" id="{F95257D6-A5B3-4902-A5E9-96DCE766BE18}"/>
              </a:ext>
            </a:extLst>
          </p:cNvPr>
          <p:cNvSpPr txBox="1">
            <a:spLocks/>
          </p:cNvSpPr>
          <p:nvPr/>
        </p:nvSpPr>
        <p:spPr>
          <a:xfrm>
            <a:off x="431945" y="4850502"/>
            <a:ext cx="11265407" cy="938719"/>
          </a:xfrm>
          <a:prstGeom prst="rect">
            <a:avLst/>
          </a:prstGeom>
        </p:spPr>
        <p:txBody>
          <a:bodyPr vert="horz"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1600"/>
              </a:spcBef>
            </a:pPr>
            <a:r>
              <a:rPr lang="en"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Custom</a:t>
            </a:r>
          </a:p>
          <a:p>
            <a:pPr marL="154513" lvl="1" indent="-154513" defTabSz="609585">
              <a:spcBef>
                <a:spcPts val="267"/>
              </a:spcBef>
            </a:pPr>
            <a:r>
              <a:rPr lang="en-US" sz="1400" spc="67" dirty="0" err="1">
                <a:gradFill>
                  <a:gsLst>
                    <a:gs pos="11702">
                      <a:schemeClr val="tx1"/>
                    </a:gs>
                    <a:gs pos="37000">
                      <a:schemeClr val="tx1"/>
                    </a:gs>
                  </a:gsLst>
                  <a:lin ang="5400000" scaled="1"/>
                </a:gradFill>
                <a:latin typeface="Arial" panose="020B0604020202020204" pitchFamily="34" charset="0"/>
                <a:cs typeface="Arial" panose="020B0604020202020204" pitchFamily="34" charset="0"/>
              </a:rPr>
              <a:t>CloudFormation</a:t>
            </a:r>
            <a:endParaRPr lang="en-US"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endParaRPr>
          </a:p>
          <a:p>
            <a:pPr marL="154513" lvl="1" indent="-154513" defTabSz="609585">
              <a:spcBef>
                <a:spcPts val="267"/>
              </a:spcBef>
            </a:pPr>
            <a:r>
              <a:rPr lang="en" sz="14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Terraform</a:t>
            </a:r>
          </a:p>
        </p:txBody>
      </p:sp>
      <p:cxnSp>
        <p:nvCxnSpPr>
          <p:cNvPr id="12" name="Straight Connector 11">
            <a:extLst>
              <a:ext uri="{FF2B5EF4-FFF2-40B4-BE49-F238E27FC236}">
                <a16:creationId xmlns:a16="http://schemas.microsoft.com/office/drawing/2014/main" xmlns="" id="{BA0A0AC4-77E1-4055-AD87-B62EDFB3DF70}"/>
              </a:ext>
            </a:extLst>
          </p:cNvPr>
          <p:cNvCxnSpPr/>
          <p:nvPr/>
        </p:nvCxnSpPr>
        <p:spPr>
          <a:xfrm>
            <a:off x="566058" y="2676589"/>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xmlns="" id="{BF9F6CE9-1AE6-47C9-8640-3F721B869BAE}"/>
              </a:ext>
            </a:extLst>
          </p:cNvPr>
          <p:cNvCxnSpPr/>
          <p:nvPr/>
        </p:nvCxnSpPr>
        <p:spPr>
          <a:xfrm>
            <a:off x="566058" y="3464079"/>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xmlns="" id="{D862232A-9442-40CA-8F3D-79E279D4F8B4}"/>
              </a:ext>
            </a:extLst>
          </p:cNvPr>
          <p:cNvCxnSpPr/>
          <p:nvPr/>
        </p:nvCxnSpPr>
        <p:spPr>
          <a:xfrm>
            <a:off x="566058" y="4771371"/>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6" name="Shape 76">
            <a:extLst>
              <a:ext uri="{FF2B5EF4-FFF2-40B4-BE49-F238E27FC236}">
                <a16:creationId xmlns:a16="http://schemas.microsoft.com/office/drawing/2014/main" xmlns="" id="{F95257D6-A5B3-4902-A5E9-96DCE766BE18}"/>
              </a:ext>
            </a:extLst>
          </p:cNvPr>
          <p:cNvSpPr txBox="1">
            <a:spLocks/>
          </p:cNvSpPr>
          <p:nvPr/>
        </p:nvSpPr>
        <p:spPr>
          <a:xfrm>
            <a:off x="438854" y="5897894"/>
            <a:ext cx="11265407" cy="430887"/>
          </a:xfrm>
          <a:prstGeom prst="rect">
            <a:avLst/>
          </a:prstGeom>
        </p:spPr>
        <p:txBody>
          <a:bodyPr vert="horz" lIns="12192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1600"/>
              </a:spcBef>
            </a:pPr>
            <a:r>
              <a:rPr lang="en-US"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AWS Partners: Docker, </a:t>
            </a:r>
            <a:r>
              <a:rPr lang="en-US" sz="2000" spc="67" dirty="0" err="1">
                <a:gradFill>
                  <a:gsLst>
                    <a:gs pos="11702">
                      <a:schemeClr val="tx1"/>
                    </a:gs>
                    <a:gs pos="37000">
                      <a:schemeClr val="tx1"/>
                    </a:gs>
                  </a:gsLst>
                  <a:lin ang="5400000" scaled="1"/>
                </a:gradFill>
                <a:latin typeface="Arial" panose="020B0604020202020204" pitchFamily="34" charset="0"/>
                <a:cs typeface="Arial" panose="020B0604020202020204" pitchFamily="34" charset="0"/>
              </a:rPr>
              <a:t>Heptio</a:t>
            </a:r>
            <a:r>
              <a:rPr lang="en-US"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rPr>
              <a:t>, Mesosphere</a:t>
            </a:r>
            <a:endParaRPr lang="en" sz="2000" spc="67" dirty="0">
              <a:gradFill>
                <a:gsLst>
                  <a:gs pos="11702">
                    <a:schemeClr val="tx1"/>
                  </a:gs>
                  <a:gs pos="37000">
                    <a:schemeClr val="tx1"/>
                  </a:gs>
                </a:gsLst>
                <a:lin ang="5400000" scaled="1"/>
              </a:gradFill>
              <a:latin typeface="Arial" panose="020B0604020202020204" pitchFamily="34" charset="0"/>
              <a:cs typeface="Arial" panose="020B0604020202020204" pitchFamily="34" charset="0"/>
            </a:endParaRPr>
          </a:p>
        </p:txBody>
      </p:sp>
      <p:cxnSp>
        <p:nvCxnSpPr>
          <p:cNvPr id="17" name="Straight Connector 16">
            <a:extLst>
              <a:ext uri="{FF2B5EF4-FFF2-40B4-BE49-F238E27FC236}">
                <a16:creationId xmlns:a16="http://schemas.microsoft.com/office/drawing/2014/main" xmlns="" id="{D862232A-9442-40CA-8F3D-79E279D4F8B4}"/>
              </a:ext>
            </a:extLst>
          </p:cNvPr>
          <p:cNvCxnSpPr/>
          <p:nvPr/>
        </p:nvCxnSpPr>
        <p:spPr>
          <a:xfrm>
            <a:off x="565998" y="5818763"/>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303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animEffect transition="in" filter="fade">
                                      <p:cBhvr>
                                        <p:cTn id="23" dur="500"/>
                                        <p:tgtEl>
                                          <p:spTgt spid="8">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8">
                                            <p:txEl>
                                              <p:pRg st="1" end="1"/>
                                            </p:txEl>
                                          </p:spTgt>
                                        </p:tgtEl>
                                        <p:attrNameLst>
                                          <p:attrName>style.visibility</p:attrName>
                                        </p:attrNameLst>
                                      </p:cBhvr>
                                      <p:to>
                                        <p:strVal val="visible"/>
                                      </p:to>
                                    </p:set>
                                    <p:animEffect transition="in" filter="fade">
                                      <p:cBhvr>
                                        <p:cTn id="28" dur="500"/>
                                        <p:tgtEl>
                                          <p:spTgt spid="8">
                                            <p:txEl>
                                              <p:pRg st="1" end="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7">
                                            <p:txEl>
                                              <p:pRg st="0" end="0"/>
                                            </p:txEl>
                                          </p:spTgt>
                                        </p:tgtEl>
                                        <p:attrNameLst>
                                          <p:attrName>style.visibility</p:attrName>
                                        </p:attrNameLst>
                                      </p:cBhvr>
                                      <p:to>
                                        <p:strVal val="visible"/>
                                      </p:to>
                                    </p:set>
                                    <p:animEffect transition="in" filter="fade">
                                      <p:cBhvr>
                                        <p:cTn id="36" dur="500"/>
                                        <p:tgtEl>
                                          <p:spTgt spid="7">
                                            <p:txEl>
                                              <p:pRg st="0" end="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txEl>
                                              <p:pRg st="1" end="1"/>
                                            </p:txEl>
                                          </p:spTgt>
                                        </p:tgtEl>
                                        <p:attrNameLst>
                                          <p:attrName>style.visibility</p:attrName>
                                        </p:attrNameLst>
                                      </p:cBhvr>
                                      <p:to>
                                        <p:strVal val="visible"/>
                                      </p:to>
                                    </p:set>
                                    <p:animEffect transition="in" filter="fade">
                                      <p:cBhvr>
                                        <p:cTn id="39" dur="500"/>
                                        <p:tgtEl>
                                          <p:spTgt spid="7">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7">
                                            <p:txEl>
                                              <p:pRg st="2" end="2"/>
                                            </p:txEl>
                                          </p:spTgt>
                                        </p:tgtEl>
                                        <p:attrNameLst>
                                          <p:attrName>style.visibility</p:attrName>
                                        </p:attrNameLst>
                                      </p:cBhvr>
                                      <p:to>
                                        <p:strVal val="visible"/>
                                      </p:to>
                                    </p:set>
                                    <p:animEffect transition="in" filter="fade">
                                      <p:cBhvr>
                                        <p:cTn id="47" dur="500"/>
                                        <p:tgtEl>
                                          <p:spTgt spid="7">
                                            <p:txEl>
                                              <p:pRg st="2" end="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7">
                                            <p:txEl>
                                              <p:pRg st="3" end="3"/>
                                            </p:txEl>
                                          </p:spTgt>
                                        </p:tgtEl>
                                        <p:attrNameLst>
                                          <p:attrName>style.visibility</p:attrName>
                                        </p:attrNameLst>
                                      </p:cBhvr>
                                      <p:to>
                                        <p:strVal val="visible"/>
                                      </p:to>
                                    </p:set>
                                    <p:animEffect transition="in" filter="fade">
                                      <p:cBhvr>
                                        <p:cTn id="50" dur="500"/>
                                        <p:tgtEl>
                                          <p:spTgt spid="7">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500"/>
                                        <p:tgtEl>
                                          <p:spTgt spid="10"/>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7"/>
                                        </p:tgtEl>
                                        <p:attrNameLst>
                                          <p:attrName>style.visibility</p:attrName>
                                        </p:attrNameLst>
                                      </p:cBhvr>
                                      <p:to>
                                        <p:strVal val="visible"/>
                                      </p:to>
                                    </p:set>
                                    <p:animEffect transition="in" filter="fade">
                                      <p:cBhvr>
                                        <p:cTn id="63" dur="500"/>
                                        <p:tgtEl>
                                          <p:spTgt spid="17"/>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fade">
                                      <p:cBhvr>
                                        <p:cTn id="6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build="p"/>
      <p:bldP spid="6" grpId="0"/>
      <p:bldP spid="7" grpId="0" uiExpand="1" build="allAtOnce"/>
      <p:bldP spid="8" grpId="0" uiExpand="1" build="allAtOnce"/>
      <p:bldP spid="10" grpId="0"/>
      <p:bldP spid="1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Shape 409"/>
          <p:cNvSpPr txBox="1">
            <a:spLocks noGrp="1"/>
          </p:cNvSpPr>
          <p:nvPr>
            <p:ph type="title"/>
          </p:nvPr>
        </p:nvSpPr>
        <p:spPr/>
        <p:txBody>
          <a:bodyPr/>
          <a:lstStyle/>
          <a:p>
            <a:r>
              <a:rPr lang="en-US" dirty="0"/>
              <a:t>Visualizer</a:t>
            </a:r>
            <a:endParaRPr lang="en" dirty="0"/>
          </a:p>
        </p:txBody>
      </p:sp>
      <p:sp>
        <p:nvSpPr>
          <p:cNvPr id="2" name="Text Placeholder 1">
            <a:extLst>
              <a:ext uri="{FF2B5EF4-FFF2-40B4-BE49-F238E27FC236}">
                <a16:creationId xmlns:a16="http://schemas.microsoft.com/office/drawing/2014/main" xmlns="" id="{D9CAB317-094E-459F-8B00-7D9BDD4A3B98}"/>
              </a:ext>
            </a:extLst>
          </p:cNvPr>
          <p:cNvSpPr>
            <a:spLocks noGrp="1"/>
          </p:cNvSpPr>
          <p:nvPr>
            <p:ph type="body" sz="quarter" idx="10"/>
          </p:nvPr>
        </p:nvSpPr>
        <p:spPr/>
        <p:txBody>
          <a:bodyPr/>
          <a:lstStyle/>
          <a:p>
            <a:r>
              <a:rPr lang="en-US"/>
              <a:t>Cluster dashboard</a:t>
            </a:r>
            <a:endParaRPr lang="en-US" dirty="0"/>
          </a:p>
        </p:txBody>
      </p:sp>
      <p:pic>
        <p:nvPicPr>
          <p:cNvPr id="411" name="Shape 411"/>
          <p:cNvPicPr preferRelativeResize="0">
            <a:picLocks noChangeAspect="1"/>
          </p:cNvPicPr>
          <p:nvPr/>
        </p:nvPicPr>
        <p:blipFill rotWithShape="1">
          <a:blip r:embed="rId3"/>
          <a:srcRect l="-58" r="-2"/>
          <a:stretch/>
        </p:blipFill>
        <p:spPr>
          <a:xfrm>
            <a:off x="1708878" y="1978072"/>
            <a:ext cx="8769247" cy="4181856"/>
          </a:xfrm>
          <a:prstGeom prst="rect">
            <a:avLst/>
          </a:prstGeom>
          <a:solidFill>
            <a:srgbClr val="292929"/>
          </a:solidFill>
        </p:spPr>
      </p:pic>
    </p:spTree>
    <p:extLst>
      <p:ext uri="{BB962C8B-B14F-4D97-AF65-F5344CB8AC3E}">
        <p14:creationId xmlns:p14="http://schemas.microsoft.com/office/powerpoint/2010/main" val="22852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Shape 416"/>
          <p:cNvSpPr txBox="1">
            <a:spLocks noGrp="1"/>
          </p:cNvSpPr>
          <p:nvPr>
            <p:ph type="title"/>
          </p:nvPr>
        </p:nvSpPr>
        <p:spPr/>
        <p:txBody>
          <a:bodyPr/>
          <a:lstStyle/>
          <a:p>
            <a:r>
              <a:rPr lang="en-US" dirty="0"/>
              <a:t>Visualizer</a:t>
            </a:r>
            <a:endParaRPr lang="en" dirty="0"/>
          </a:p>
        </p:txBody>
      </p:sp>
      <p:sp>
        <p:nvSpPr>
          <p:cNvPr id="2" name="Text Placeholder 1">
            <a:extLst>
              <a:ext uri="{FF2B5EF4-FFF2-40B4-BE49-F238E27FC236}">
                <a16:creationId xmlns:a16="http://schemas.microsoft.com/office/drawing/2014/main" xmlns="" id="{A6EA7578-650D-434C-8B7F-DB47BE54D970}"/>
              </a:ext>
            </a:extLst>
          </p:cNvPr>
          <p:cNvSpPr>
            <a:spLocks noGrp="1"/>
          </p:cNvSpPr>
          <p:nvPr>
            <p:ph type="body" sz="quarter" idx="10"/>
          </p:nvPr>
        </p:nvSpPr>
        <p:spPr/>
        <p:txBody>
          <a:bodyPr/>
          <a:lstStyle/>
          <a:p>
            <a:r>
              <a:rPr lang="en-US"/>
              <a:t>Application dashboard</a:t>
            </a:r>
            <a:endParaRPr lang="en-US" dirty="0"/>
          </a:p>
        </p:txBody>
      </p:sp>
      <p:pic>
        <p:nvPicPr>
          <p:cNvPr id="418" name="Shape 418"/>
          <p:cNvPicPr preferRelativeResize="0"/>
          <p:nvPr/>
        </p:nvPicPr>
        <p:blipFill>
          <a:blip r:embed="rId3">
            <a:alphaModFix/>
          </a:blip>
          <a:stretch>
            <a:fillRect/>
          </a:stretch>
        </p:blipFill>
        <p:spPr>
          <a:xfrm>
            <a:off x="34" y="1978072"/>
            <a:ext cx="12191933" cy="4183377"/>
          </a:xfrm>
          <a:prstGeom prst="rect">
            <a:avLst/>
          </a:prstGeom>
          <a:noFill/>
          <a:ln>
            <a:noFill/>
          </a:ln>
        </p:spPr>
      </p:pic>
    </p:spTree>
    <p:extLst>
      <p:ext uri="{BB962C8B-B14F-4D97-AF65-F5344CB8AC3E}">
        <p14:creationId xmlns:p14="http://schemas.microsoft.com/office/powerpoint/2010/main" val="385807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p:txBody>
          <a:bodyPr/>
          <a:lstStyle/>
          <a:p>
            <a:r>
              <a:rPr lang="en"/>
              <a:t>Closing remarks</a:t>
            </a:r>
            <a:endParaRPr lang="en" dirty="0"/>
          </a:p>
        </p:txBody>
      </p:sp>
      <p:sp>
        <p:nvSpPr>
          <p:cNvPr id="5" name="Shape 159">
            <a:extLst>
              <a:ext uri="{FF2B5EF4-FFF2-40B4-BE49-F238E27FC236}">
                <a16:creationId xmlns:a16="http://schemas.microsoft.com/office/drawing/2014/main" xmlns="" id="{17B46F55-C3CC-42DE-BF0C-B83D4E04C6C9}"/>
              </a:ext>
            </a:extLst>
          </p:cNvPr>
          <p:cNvSpPr txBox="1">
            <a:spLocks/>
          </p:cNvSpPr>
          <p:nvPr/>
        </p:nvSpPr>
        <p:spPr>
          <a:xfrm>
            <a:off x="583693" y="1946991"/>
            <a:ext cx="11265407" cy="553998"/>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2800" b="1" spc="67" dirty="0">
                <a:gradFill>
                  <a:gsLst>
                    <a:gs pos="36170">
                      <a:schemeClr val="accent4"/>
                    </a:gs>
                    <a:gs pos="58000">
                      <a:schemeClr val="accent4"/>
                    </a:gs>
                  </a:gsLst>
                  <a:lin ang="5400000" scaled="1"/>
                </a:gradFill>
                <a:latin typeface="Arial" panose="020B0604020202020204" pitchFamily="34" charset="0"/>
                <a:ea typeface="Amazon Ember" panose="020B0603020204020204" pitchFamily="34" charset="0"/>
                <a:cs typeface="Arial" panose="020B0604020202020204" pitchFamily="34" charset="0"/>
              </a:rPr>
              <a:t>More factors to consider</a:t>
            </a:r>
          </a:p>
        </p:txBody>
      </p:sp>
      <p:cxnSp>
        <p:nvCxnSpPr>
          <p:cNvPr id="6" name="Straight Connector 5">
            <a:extLst>
              <a:ext uri="{FF2B5EF4-FFF2-40B4-BE49-F238E27FC236}">
                <a16:creationId xmlns:a16="http://schemas.microsoft.com/office/drawing/2014/main" xmlns="" id="{6B7175E0-A0B3-4DE5-A2CD-E201D8214CC5}"/>
              </a:ext>
            </a:extLst>
          </p:cNvPr>
          <p:cNvCxnSpPr>
            <a:cxnSpLocks/>
          </p:cNvCxnSpPr>
          <p:nvPr/>
        </p:nvCxnSpPr>
        <p:spPr>
          <a:xfrm>
            <a:off x="583693" y="2779539"/>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7" name="Shape 159">
            <a:extLst>
              <a:ext uri="{FF2B5EF4-FFF2-40B4-BE49-F238E27FC236}">
                <a16:creationId xmlns:a16="http://schemas.microsoft.com/office/drawing/2014/main" xmlns="" id="{26207773-D467-4021-A5E7-6A00A0AF81C4}"/>
              </a:ext>
            </a:extLst>
          </p:cNvPr>
          <p:cNvSpPr txBox="1">
            <a:spLocks/>
          </p:cNvSpPr>
          <p:nvPr/>
        </p:nvSpPr>
        <p:spPr>
          <a:xfrm>
            <a:off x="583693" y="3122988"/>
            <a:ext cx="11265407" cy="1805815"/>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3200"/>
              </a:spcBef>
              <a:buSzPct val="100000"/>
            </a:pPr>
            <a:r>
              <a:rPr lang="en-US" sz="1800" spc="67" dirty="0">
                <a:gradFill>
                  <a:gsLst>
                    <a:gs pos="20213">
                      <a:schemeClr val="tx1"/>
                    </a:gs>
                    <a:gs pos="45506">
                      <a:schemeClr val="tx1"/>
                    </a:gs>
                  </a:gsLst>
                  <a:lin ang="5400000" scaled="1"/>
                </a:gradFill>
                <a:latin typeface="Arial" panose="020B0604020202020204" pitchFamily="34" charset="0"/>
                <a:cs typeface="Arial" panose="020B0604020202020204" pitchFamily="34" charset="0"/>
              </a:rPr>
              <a:t>Configuring sane defaults (for example, </a:t>
            </a:r>
            <a:r>
              <a:rPr lang="en-US" sz="1800" spc="67" dirty="0" err="1">
                <a:gradFill>
                  <a:gsLst>
                    <a:gs pos="20213">
                      <a:schemeClr val="tx1"/>
                    </a:gs>
                    <a:gs pos="45506">
                      <a:schemeClr val="tx1"/>
                    </a:gs>
                  </a:gsLst>
                  <a:lin ang="5400000" scaled="1"/>
                </a:gradFill>
                <a:latin typeface="Arial" panose="020B0604020202020204" pitchFamily="34" charset="0"/>
                <a:cs typeface="Arial" panose="020B0604020202020204" pitchFamily="34" charset="0"/>
              </a:rPr>
              <a:t>LimitRange</a:t>
            </a:r>
            <a:r>
              <a:rPr lang="en-US" sz="1800" spc="67" dirty="0">
                <a:gradFill>
                  <a:gsLst>
                    <a:gs pos="20213">
                      <a:schemeClr val="tx1"/>
                    </a:gs>
                    <a:gs pos="45506">
                      <a:schemeClr val="tx1"/>
                    </a:gs>
                  </a:gsLst>
                  <a:lin ang="5400000" scaled="1"/>
                </a:gradFill>
                <a:latin typeface="Arial" panose="020B0604020202020204" pitchFamily="34" charset="0"/>
                <a:cs typeface="Arial" panose="020B0604020202020204" pitchFamily="34" charset="0"/>
              </a:rPr>
              <a:t>)</a:t>
            </a:r>
          </a:p>
          <a:p>
            <a:pPr defTabSz="609585">
              <a:spcBef>
                <a:spcPts val="3200"/>
              </a:spcBef>
              <a:buSzPct val="100000"/>
            </a:pPr>
            <a:r>
              <a:rPr lang="en-US" sz="1800" spc="67" dirty="0">
                <a:gradFill>
                  <a:gsLst>
                    <a:gs pos="20213">
                      <a:schemeClr val="tx1"/>
                    </a:gs>
                    <a:gs pos="45506">
                      <a:schemeClr val="tx1"/>
                    </a:gs>
                  </a:gsLst>
                  <a:lin ang="5400000" scaled="1"/>
                </a:gradFill>
                <a:latin typeface="Arial" panose="020B0604020202020204" pitchFamily="34" charset="0"/>
                <a:cs typeface="Arial" panose="020B0604020202020204" pitchFamily="34" charset="0"/>
              </a:rPr>
              <a:t>Knowing and understanding cluster limits</a:t>
            </a:r>
          </a:p>
          <a:p>
            <a:pPr defTabSz="609585">
              <a:spcBef>
                <a:spcPts val="3200"/>
              </a:spcBef>
              <a:buSzPct val="100000"/>
            </a:pPr>
            <a:r>
              <a:rPr lang="en-US" sz="1800" spc="67" dirty="0">
                <a:gradFill>
                  <a:gsLst>
                    <a:gs pos="20213">
                      <a:schemeClr val="tx1"/>
                    </a:gs>
                    <a:gs pos="45506">
                      <a:schemeClr val="tx1"/>
                    </a:gs>
                  </a:gsLst>
                  <a:lin ang="5400000" scaled="1"/>
                </a:gradFill>
                <a:latin typeface="Arial" panose="020B0604020202020204" pitchFamily="34" charset="0"/>
                <a:cs typeface="Arial" panose="020B0604020202020204" pitchFamily="34" charset="0"/>
              </a:rPr>
              <a:t>Simplifying user experience (for example, Ingress, </a:t>
            </a:r>
            <a:r>
              <a:rPr lang="en-US" sz="1800" spc="67" dirty="0" err="1">
                <a:gradFill>
                  <a:gsLst>
                    <a:gs pos="20213">
                      <a:schemeClr val="tx1"/>
                    </a:gs>
                    <a:gs pos="45506">
                      <a:schemeClr val="tx1"/>
                    </a:gs>
                  </a:gsLst>
                  <a:lin ang="5400000" scaled="1"/>
                </a:gradFill>
                <a:latin typeface="Arial" panose="020B0604020202020204" pitchFamily="34" charset="0"/>
                <a:cs typeface="Arial" panose="020B0604020202020204" pitchFamily="34" charset="0"/>
              </a:rPr>
              <a:t>ExternalDNS</a:t>
            </a:r>
            <a:r>
              <a:rPr lang="en-US" sz="1800" spc="67" dirty="0">
                <a:gradFill>
                  <a:gsLst>
                    <a:gs pos="20213">
                      <a:schemeClr val="tx1"/>
                    </a:gs>
                    <a:gs pos="45506">
                      <a:schemeClr val="tx1"/>
                    </a:gs>
                  </a:gsLst>
                  <a:lin ang="5400000" scaled="1"/>
                </a:gra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878186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
            <a:extLst>
              <a:ext uri="{FF2B5EF4-FFF2-40B4-BE49-F238E27FC236}">
                <a16:creationId xmlns:a16="http://schemas.microsoft.com/office/drawing/2014/main" xmlns="" id="{91641287-1E59-442F-B81F-307D4536172A}"/>
              </a:ext>
            </a:extLst>
          </p:cNvPr>
          <p:cNvSpPr txBox="1">
            <a:spLocks/>
          </p:cNvSpPr>
          <p:nvPr/>
        </p:nvSpPr>
        <p:spPr>
          <a:xfrm>
            <a:off x="1239187" y="2309740"/>
            <a:ext cx="9742331" cy="509667"/>
          </a:xfrm>
          <a:prstGeom prst="rect">
            <a:avLst/>
          </a:prstGeom>
        </p:spPr>
        <p:txBody>
          <a:bodyPr lIns="0" tIns="0" rIns="0" bIns="0"/>
          <a:lstStyle>
            <a:lvl1pPr marL="0" indent="0" algn="l" defTabSz="457200" rtl="0" eaLnBrk="1" latinLnBrk="0" hangingPunct="1">
              <a:spcBef>
                <a:spcPct val="20000"/>
              </a:spcBef>
              <a:buFontTx/>
              <a:buNone/>
              <a:defRPr sz="2400" b="0" i="0" kern="120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2000" b="0" i="0" kern="120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800" b="0" i="0" kern="120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endParaRPr lang="en-US" sz="3733" spc="400" dirty="0">
              <a:gradFill>
                <a:gsLst>
                  <a:gs pos="13483">
                    <a:srgbClr val="FFFFFF"/>
                  </a:gs>
                  <a:gs pos="39000">
                    <a:srgbClr val="FFFFFF"/>
                  </a:gs>
                </a:gsLst>
                <a:lin ang="5400000" scaled="1"/>
              </a:gradFill>
            </a:endParaRPr>
          </a:p>
        </p:txBody>
      </p:sp>
      <p:sp>
        <p:nvSpPr>
          <p:cNvPr id="2" name="Text Placeholder 1">
            <a:extLst>
              <a:ext uri="{FF2B5EF4-FFF2-40B4-BE49-F238E27FC236}">
                <a16:creationId xmlns:a16="http://schemas.microsoft.com/office/drawing/2014/main" xmlns="" id="{1822DCA1-7F83-456E-A42F-CF66EE6A3489}"/>
              </a:ext>
            </a:extLst>
          </p:cNvPr>
          <p:cNvSpPr>
            <a:spLocks noGrp="1"/>
          </p:cNvSpPr>
          <p:nvPr>
            <p:ph type="body" sz="quarter" idx="10"/>
          </p:nvPr>
        </p:nvSpPr>
        <p:spPr/>
        <p:txBody>
          <a:bodyPr/>
          <a:lstStyle/>
          <a:p>
            <a:r>
              <a:rPr lang="en-US"/>
              <a:t>References</a:t>
            </a:r>
            <a:endParaRPr lang="en-US" dirty="0"/>
          </a:p>
        </p:txBody>
      </p:sp>
      <p:sp>
        <p:nvSpPr>
          <p:cNvPr id="3" name="Text Placeholder 2">
            <a:extLst>
              <a:ext uri="{FF2B5EF4-FFF2-40B4-BE49-F238E27FC236}">
                <a16:creationId xmlns:a16="http://schemas.microsoft.com/office/drawing/2014/main" xmlns="" id="{52928907-7D9A-4E42-8C80-7A2D668E4548}"/>
              </a:ext>
            </a:extLst>
          </p:cNvPr>
          <p:cNvSpPr>
            <a:spLocks noGrp="1"/>
          </p:cNvSpPr>
          <p:nvPr>
            <p:ph type="body" sz="quarter" idx="13"/>
          </p:nvPr>
        </p:nvSpPr>
        <p:spPr>
          <a:xfrm>
            <a:off x="1104275" y="3268946"/>
            <a:ext cx="10045231" cy="624589"/>
          </a:xfrm>
        </p:spPr>
        <p:txBody>
          <a:bodyPr/>
          <a:lstStyle/>
          <a:p>
            <a:r>
              <a:rPr lang="en-US" dirty="0"/>
              <a:t>github.com/</a:t>
            </a:r>
            <a:r>
              <a:rPr lang="en-US" dirty="0" err="1"/>
              <a:t>aws</a:t>
            </a:r>
            <a:r>
              <a:rPr lang="en-US" dirty="0"/>
              <a:t>-samples/</a:t>
            </a:r>
            <a:r>
              <a:rPr lang="en-US" dirty="0" err="1"/>
              <a:t>aws</a:t>
            </a:r>
            <a:r>
              <a:rPr lang="en-US" dirty="0"/>
              <a:t>-workshop-for-</a:t>
            </a:r>
            <a:r>
              <a:rPr lang="en-US" dirty="0" err="1"/>
              <a:t>kubernetes</a:t>
            </a:r>
            <a:endParaRPr lang="en-US" dirty="0"/>
          </a:p>
        </p:txBody>
      </p:sp>
    </p:spTree>
    <p:extLst>
      <p:ext uri="{BB962C8B-B14F-4D97-AF65-F5344CB8AC3E}">
        <p14:creationId xmlns:p14="http://schemas.microsoft.com/office/powerpoint/2010/main" val="3246230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87245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2" name="Shape 82"/>
          <p:cNvSpPr txBox="1">
            <a:spLocks noGrp="1"/>
          </p:cNvSpPr>
          <p:nvPr>
            <p:ph sz="quarter" idx="10"/>
          </p:nvPr>
        </p:nvSpPr>
        <p:spPr>
          <a:xfrm>
            <a:off x="606115" y="1814896"/>
            <a:ext cx="11506200" cy="904863"/>
          </a:xfrm>
        </p:spPr>
        <p:txBody>
          <a:bodyPr lIns="0" tIns="91440" bIns="91440">
            <a:spAutoFit/>
          </a:bodyPr>
          <a:lstStyle/>
          <a:p>
            <a:pPr marL="0" indent="0" defTabSz="609585">
              <a:spcBef>
                <a:spcPts val="1600"/>
              </a:spcBef>
              <a:buNone/>
            </a:pPr>
            <a:r>
              <a:rPr lang="en" sz="2000" dirty="0">
                <a:gradFill>
                  <a:gsLst>
                    <a:gs pos="6383">
                      <a:schemeClr val="tx1"/>
                    </a:gs>
                    <a:gs pos="21000">
                      <a:schemeClr val="tx1"/>
                    </a:gs>
                  </a:gsLst>
                  <a:lin ang="5400000" scaled="1"/>
                </a:gradFill>
              </a:rPr>
              <a:t>Community supported</a:t>
            </a:r>
            <a:endParaRPr lang="en-US" sz="2000" dirty="0">
              <a:gradFill>
                <a:gsLst>
                  <a:gs pos="6383">
                    <a:schemeClr val="tx1"/>
                  </a:gs>
                  <a:gs pos="21000">
                    <a:schemeClr val="tx1"/>
                  </a:gs>
                </a:gsLst>
                <a:lin ang="5400000" scaled="1"/>
              </a:gradFill>
            </a:endParaRPr>
          </a:p>
          <a:p>
            <a:pPr marL="231775" lvl="1" indent="-231775" defTabSz="609585">
              <a:spcBef>
                <a:spcPts val="0"/>
              </a:spcBef>
            </a:pPr>
            <a:r>
              <a:rPr lang="en-US" sz="1600" dirty="0">
                <a:gradFill>
                  <a:gsLst>
                    <a:gs pos="6383">
                      <a:schemeClr val="tx1"/>
                    </a:gs>
                    <a:gs pos="21000">
                      <a:schemeClr val="tx1"/>
                    </a:gs>
                  </a:gsLst>
                  <a:lin ang="5400000" scaled="1"/>
                </a:gradFill>
              </a:rPr>
              <a:t>SIG AWS</a:t>
            </a:r>
          </a:p>
          <a:p>
            <a:pPr marL="231775" lvl="1" indent="-231775" defTabSz="609585">
              <a:spcBef>
                <a:spcPts val="0"/>
              </a:spcBef>
            </a:pPr>
            <a:r>
              <a:rPr lang="en-US" sz="1600" dirty="0">
                <a:gradFill>
                  <a:gsLst>
                    <a:gs pos="6383">
                      <a:schemeClr val="tx1"/>
                    </a:gs>
                    <a:gs pos="21000">
                      <a:schemeClr val="tx1"/>
                    </a:gs>
                  </a:gsLst>
                  <a:lin ang="5400000" scaled="1"/>
                </a:gradFill>
              </a:rPr>
              <a:t>Kops office hours and Slack channel</a:t>
            </a:r>
            <a:endParaRPr lang="en" sz="1600" dirty="0">
              <a:gradFill>
                <a:gsLst>
                  <a:gs pos="6383">
                    <a:schemeClr val="tx1"/>
                  </a:gs>
                  <a:gs pos="21000">
                    <a:schemeClr val="tx1"/>
                  </a:gs>
                </a:gsLst>
                <a:lin ang="5400000" scaled="1"/>
              </a:gradFill>
            </a:endParaRPr>
          </a:p>
        </p:txBody>
      </p:sp>
      <p:sp>
        <p:nvSpPr>
          <p:cNvPr id="81" name="Shape 81"/>
          <p:cNvSpPr txBox="1">
            <a:spLocks noGrp="1"/>
          </p:cNvSpPr>
          <p:nvPr>
            <p:ph type="title"/>
          </p:nvPr>
        </p:nvSpPr>
        <p:spPr/>
        <p:txBody>
          <a:bodyPr/>
          <a:lstStyle/>
          <a:p>
            <a:pPr lvl="0"/>
            <a:r>
              <a:rPr lang="en"/>
              <a:t>Manage a Kubernetes cluster</a:t>
            </a:r>
            <a:endParaRPr lang="en" dirty="0"/>
          </a:p>
        </p:txBody>
      </p:sp>
      <p:sp>
        <p:nvSpPr>
          <p:cNvPr id="3" name="Text Placeholder 2">
            <a:extLst>
              <a:ext uri="{FF2B5EF4-FFF2-40B4-BE49-F238E27FC236}">
                <a16:creationId xmlns:a16="http://schemas.microsoft.com/office/drawing/2014/main" xmlns="" id="{7583561B-F45B-4FB5-A27F-0C4C1C7F6594}"/>
              </a:ext>
            </a:extLst>
          </p:cNvPr>
          <p:cNvSpPr>
            <a:spLocks noGrp="1"/>
          </p:cNvSpPr>
          <p:nvPr>
            <p:ph type="body" sz="quarter" idx="11"/>
          </p:nvPr>
        </p:nvSpPr>
        <p:spPr/>
        <p:txBody>
          <a:bodyPr/>
          <a:lstStyle/>
          <a:p>
            <a:r>
              <a:rPr lang="en" dirty="0"/>
              <a:t>Kops</a:t>
            </a:r>
            <a:endParaRPr lang="en-US" dirty="0"/>
          </a:p>
        </p:txBody>
      </p:sp>
      <p:sp>
        <p:nvSpPr>
          <p:cNvPr id="2" name="Rectangle 1"/>
          <p:cNvSpPr/>
          <p:nvPr/>
        </p:nvSpPr>
        <p:spPr>
          <a:xfrm>
            <a:off x="606115" y="4010199"/>
            <a:ext cx="9702801" cy="2246769"/>
          </a:xfrm>
          <a:prstGeom prst="rect">
            <a:avLst/>
          </a:prstGeom>
        </p:spPr>
        <p:txBody>
          <a:bodyPr wrap="square" lIns="0">
            <a:spAutoFit/>
          </a:bodyPr>
          <a:lstStyle/>
          <a:p>
            <a:pPr defTabSz="609585"/>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export AWS_AVAILABILITY_ZONES=${ZONES:-"us-east-1b,us-east-1c,us-east-1d"}</a:t>
            </a:r>
            <a:b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b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export KOPS_STATE_STORE="s3://</a:t>
            </a:r>
            <a:r>
              <a:rPr lang="en" sz="1400" b="1" dirty="0" err="1">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kubernetes-aws-io</a:t>
            </a: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a:t>
            </a:r>
            <a:b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b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kops create cluster cluster.k8s.local \</a:t>
            </a:r>
            <a:b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br>
            <a:r>
              <a:rPr lang="en-US"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 </a:t>
            </a: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 --master-count 3 \</a:t>
            </a:r>
            <a:b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b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  --master-size m4.large \</a:t>
            </a:r>
            <a:b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b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  --node-count 5 \</a:t>
            </a:r>
            <a:b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br>
            <a:r>
              <a:rPr lang="en-US"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 </a:t>
            </a: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 --node-size m4.large \</a:t>
            </a:r>
            <a:b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b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  --zones $AWS_AVAILABILITY_ZONES \</a:t>
            </a:r>
            <a:b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b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  --networking calico \</a:t>
            </a:r>
            <a:b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br>
            <a:r>
              <a:rPr lang="en" sz="1400" b="1" dirty="0">
                <a:gradFill>
                  <a:gsLst>
                    <a:gs pos="79787">
                      <a:schemeClr val="accent2"/>
                    </a:gs>
                    <a:gs pos="65000">
                      <a:schemeClr val="accent2"/>
                    </a:gs>
                  </a:gsLst>
                  <a:lin ang="5400000" scaled="1"/>
                </a:gradFill>
                <a:latin typeface="Lucida Console" charset="0"/>
                <a:ea typeface="Lucida Console" charset="0"/>
                <a:cs typeface="Lucida Console" charset="0"/>
                <a:sym typeface="Courier New"/>
              </a:rPr>
              <a:t>  --yes</a:t>
            </a:r>
          </a:p>
        </p:txBody>
      </p:sp>
      <p:cxnSp>
        <p:nvCxnSpPr>
          <p:cNvPr id="9" name="Straight Connector 8">
            <a:extLst>
              <a:ext uri="{FF2B5EF4-FFF2-40B4-BE49-F238E27FC236}">
                <a16:creationId xmlns:a16="http://schemas.microsoft.com/office/drawing/2014/main" xmlns="" id="{FD2C752E-F363-4FBD-935B-A08CFAD56651}"/>
              </a:ext>
            </a:extLst>
          </p:cNvPr>
          <p:cNvCxnSpPr/>
          <p:nvPr/>
        </p:nvCxnSpPr>
        <p:spPr>
          <a:xfrm>
            <a:off x="606115" y="3938989"/>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6" name="Shape 82">
            <a:extLst>
              <a:ext uri="{FF2B5EF4-FFF2-40B4-BE49-F238E27FC236}">
                <a16:creationId xmlns:a16="http://schemas.microsoft.com/office/drawing/2014/main" xmlns="" id="{51FA64AB-DBEA-4F3A-834A-4D0E17A7D5DE}"/>
              </a:ext>
            </a:extLst>
          </p:cNvPr>
          <p:cNvSpPr txBox="1">
            <a:spLocks/>
          </p:cNvSpPr>
          <p:nvPr/>
        </p:nvSpPr>
        <p:spPr>
          <a:xfrm>
            <a:off x="606115" y="3421572"/>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1600"/>
              </a:spcBef>
            </a:pPr>
            <a:r>
              <a:rPr lang="en" sz="2000" spc="67" dirty="0">
                <a:gradFill>
                  <a:gsLst>
                    <a:gs pos="6383">
                      <a:schemeClr val="tx1"/>
                    </a:gs>
                    <a:gs pos="21000">
                      <a:schemeClr val="tx1"/>
                    </a:gs>
                  </a:gsLst>
                  <a:lin ang="5400000" scaled="1"/>
                </a:gradFill>
                <a:latin typeface="Arial" panose="020B0604020202020204" pitchFamily="34" charset="0"/>
                <a:cs typeface="Arial" panose="020B0604020202020204" pitchFamily="34" charset="0"/>
              </a:rPr>
              <a:t>github.com/kubernetes/kops</a:t>
            </a:r>
            <a:endParaRPr lang="en-US" sz="2000" spc="67" dirty="0">
              <a:gradFill>
                <a:gsLst>
                  <a:gs pos="6383">
                    <a:schemeClr val="tx1"/>
                  </a:gs>
                  <a:gs pos="21000">
                    <a:schemeClr val="tx1"/>
                  </a:gs>
                </a:gsLst>
                <a:lin ang="5400000" scaled="1"/>
              </a:gradFill>
              <a:latin typeface="Arial" panose="020B0604020202020204" pitchFamily="34" charset="0"/>
              <a:cs typeface="Arial" panose="020B0604020202020204" pitchFamily="34" charset="0"/>
            </a:endParaRPr>
          </a:p>
        </p:txBody>
      </p:sp>
      <p:sp>
        <p:nvSpPr>
          <p:cNvPr id="7" name="Shape 82">
            <a:extLst>
              <a:ext uri="{FF2B5EF4-FFF2-40B4-BE49-F238E27FC236}">
                <a16:creationId xmlns:a16="http://schemas.microsoft.com/office/drawing/2014/main" xmlns="" id="{26D1D38F-BF3D-4A64-BB2D-019E40776DE9}"/>
              </a:ext>
            </a:extLst>
          </p:cNvPr>
          <p:cNvSpPr txBox="1">
            <a:spLocks/>
          </p:cNvSpPr>
          <p:nvPr/>
        </p:nvSpPr>
        <p:spPr>
          <a:xfrm>
            <a:off x="606115" y="2817623"/>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1600"/>
              </a:spcBef>
            </a:pPr>
            <a:r>
              <a:rPr lang="en-US" sz="2000" spc="67" dirty="0">
                <a:gradFill>
                  <a:gsLst>
                    <a:gs pos="6383">
                      <a:schemeClr val="tx1"/>
                    </a:gs>
                    <a:gs pos="21000">
                      <a:schemeClr val="tx1"/>
                    </a:gs>
                  </a:gsLst>
                  <a:lin ang="5400000" scaled="1"/>
                </a:gradFill>
                <a:latin typeface="Arial" panose="020B0604020202020204" pitchFamily="34" charset="0"/>
                <a:cs typeface="Arial" panose="020B0604020202020204" pitchFamily="34" charset="0"/>
              </a:rPr>
              <a:t>G</a:t>
            </a:r>
            <a:r>
              <a:rPr lang="en" sz="2000" spc="67" dirty="0">
                <a:gradFill>
                  <a:gsLst>
                    <a:gs pos="6383">
                      <a:schemeClr val="tx1"/>
                    </a:gs>
                    <a:gs pos="21000">
                      <a:schemeClr val="tx1"/>
                    </a:gs>
                  </a:gsLst>
                  <a:lin ang="5400000" scaled="1"/>
                </a:gradFill>
                <a:latin typeface="Arial" panose="020B0604020202020204" pitchFamily="34" charset="0"/>
                <a:cs typeface="Arial" panose="020B0604020202020204" pitchFamily="34" charset="0"/>
              </a:rPr>
              <a:t>enerate CloudFormation or Terraform scripts</a:t>
            </a:r>
          </a:p>
        </p:txBody>
      </p:sp>
      <p:cxnSp>
        <p:nvCxnSpPr>
          <p:cNvPr id="8" name="Straight Connector 7">
            <a:extLst>
              <a:ext uri="{FF2B5EF4-FFF2-40B4-BE49-F238E27FC236}">
                <a16:creationId xmlns:a16="http://schemas.microsoft.com/office/drawing/2014/main" xmlns="" id="{C8E76B9A-9174-4820-90B8-973F5F4244E3}"/>
              </a:ext>
            </a:extLst>
          </p:cNvPr>
          <p:cNvCxnSpPr/>
          <p:nvPr/>
        </p:nvCxnSpPr>
        <p:spPr>
          <a:xfrm>
            <a:off x="606115" y="3335041"/>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xmlns="" id="{F8795C89-B7D8-4468-A7FE-5D7D110C00B9}"/>
              </a:ext>
            </a:extLst>
          </p:cNvPr>
          <p:cNvCxnSpPr/>
          <p:nvPr/>
        </p:nvCxnSpPr>
        <p:spPr>
          <a:xfrm>
            <a:off x="606115" y="2731092"/>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37543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2">
                                            <p:txEl>
                                              <p:pRg st="0" end="0"/>
                                            </p:txEl>
                                          </p:spTgt>
                                        </p:tgtEl>
                                        <p:attrNameLst>
                                          <p:attrName>style.visibility</p:attrName>
                                        </p:attrNameLst>
                                      </p:cBhvr>
                                      <p:to>
                                        <p:strVal val="visible"/>
                                      </p:to>
                                    </p:set>
                                    <p:animEffect transition="in" filter="fade">
                                      <p:cBhvr>
                                        <p:cTn id="7" dur="500"/>
                                        <p:tgtEl>
                                          <p:spTgt spid="8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2">
                                            <p:txEl>
                                              <p:pRg st="1" end="1"/>
                                            </p:txEl>
                                          </p:spTgt>
                                        </p:tgtEl>
                                        <p:attrNameLst>
                                          <p:attrName>style.visibility</p:attrName>
                                        </p:attrNameLst>
                                      </p:cBhvr>
                                      <p:to>
                                        <p:strVal val="visible"/>
                                      </p:to>
                                    </p:set>
                                    <p:animEffect transition="in" filter="fade">
                                      <p:cBhvr>
                                        <p:cTn id="10" dur="500"/>
                                        <p:tgtEl>
                                          <p:spTgt spid="82">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2">
                                            <p:txEl>
                                              <p:pRg st="2" end="2"/>
                                            </p:txEl>
                                          </p:spTgt>
                                        </p:tgtEl>
                                        <p:attrNameLst>
                                          <p:attrName>style.visibility</p:attrName>
                                        </p:attrNameLst>
                                      </p:cBhvr>
                                      <p:to>
                                        <p:strVal val="visible"/>
                                      </p:to>
                                    </p:set>
                                    <p:animEffect transition="in" filter="fade">
                                      <p:cBhvr>
                                        <p:cTn id="13" dur="500"/>
                                        <p:tgtEl>
                                          <p:spTgt spid="82">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xEl>
                                              <p:pRg st="0" end="0"/>
                                            </p:txEl>
                                          </p:spTgt>
                                        </p:tgtEl>
                                        <p:attrNameLst>
                                          <p:attrName>style.visibility</p:attrName>
                                        </p:attrNameLst>
                                      </p:cBhvr>
                                      <p:to>
                                        <p:strVal val="visible"/>
                                      </p:to>
                                    </p:set>
                                    <p:animEffect transition="in" filter="fade">
                                      <p:cBhvr>
                                        <p:cTn id="18" dur="500"/>
                                        <p:tgtEl>
                                          <p:spTgt spid="7">
                                            <p:txEl>
                                              <p:pRg st="0" end="0"/>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xEl>
                                              <p:pRg st="0" end="0"/>
                                            </p:txEl>
                                          </p:spTgt>
                                        </p:tgtEl>
                                        <p:attrNameLst>
                                          <p:attrName>style.visibility</p:attrName>
                                        </p:attrNameLst>
                                      </p:cBhvr>
                                      <p:to>
                                        <p:strVal val="visible"/>
                                      </p:to>
                                    </p:set>
                                    <p:animEffect transition="in" filter="fade">
                                      <p:cBhvr>
                                        <p:cTn id="26" dur="500"/>
                                        <p:tgtEl>
                                          <p:spTgt spid="6">
                                            <p:txEl>
                                              <p:pRg st="0" end="0"/>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par>
                                <p:cTn id="35" presetID="10"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342900" y="350106"/>
            <a:ext cx="11506200" cy="1403461"/>
          </a:xfrm>
        </p:spPr>
        <p:txBody>
          <a:bodyPr/>
          <a:lstStyle/>
          <a:p>
            <a:pPr lvl="0"/>
            <a:r>
              <a:rPr lang="en" dirty="0"/>
              <a:t>Elastic </a:t>
            </a:r>
            <a:r>
              <a:rPr lang="en-US" dirty="0" smtClean="0"/>
              <a:t>C</a:t>
            </a:r>
            <a:r>
              <a:rPr lang="en" dirty="0" err="1" smtClean="0"/>
              <a:t>ontainer</a:t>
            </a:r>
            <a:r>
              <a:rPr lang="en" dirty="0" smtClean="0"/>
              <a:t> </a:t>
            </a:r>
            <a:r>
              <a:rPr lang="en-US" dirty="0" smtClean="0"/>
              <a:t>S</a:t>
            </a:r>
            <a:r>
              <a:rPr lang="en" dirty="0" err="1" smtClean="0"/>
              <a:t>ervice</a:t>
            </a:r>
            <a:r>
              <a:rPr lang="en" dirty="0" smtClean="0"/>
              <a:t> </a:t>
            </a:r>
            <a:r>
              <a:rPr lang="en" dirty="0"/>
              <a:t>for Kubernetes</a:t>
            </a:r>
          </a:p>
        </p:txBody>
      </p:sp>
      <p:sp>
        <p:nvSpPr>
          <p:cNvPr id="88" name="Shape 88"/>
          <p:cNvSpPr txBox="1">
            <a:spLocks noGrp="1"/>
          </p:cNvSpPr>
          <p:nvPr>
            <p:ph sz="quarter" idx="4294967295"/>
          </p:nvPr>
        </p:nvSpPr>
        <p:spPr>
          <a:xfrm>
            <a:off x="571500" y="1825625"/>
            <a:ext cx="11506200" cy="400110"/>
          </a:xfrm>
          <a:prstGeom prst="rect">
            <a:avLst/>
          </a:prstGeom>
        </p:spPr>
        <p:txBody>
          <a:bodyPr vert="horz" lIns="0" tIns="60960" rIns="121920" bIns="60960" rtlCol="0">
            <a:spAutoFit/>
          </a:bodyPr>
          <a:lstStyle/>
          <a:p>
            <a:pPr marL="0" indent="0" defTabSz="609585">
              <a:spcBef>
                <a:spcPts val="1600"/>
              </a:spcBef>
              <a:buNone/>
            </a:pPr>
            <a:r>
              <a:rPr lang="en" sz="2000" spc="67" dirty="0">
                <a:gradFill>
                  <a:gsLst>
                    <a:gs pos="82979">
                      <a:schemeClr val="tx1"/>
                    </a:gs>
                    <a:gs pos="70787">
                      <a:schemeClr val="tx1"/>
                    </a:gs>
                  </a:gsLst>
                  <a:lin ang="5400000" scaled="1"/>
                </a:gradFill>
                <a:latin typeface="Arial" panose="020B0604020202020204" pitchFamily="34" charset="0"/>
                <a:ea typeface="Amazon Ember" charset="0"/>
                <a:cs typeface="Arial" panose="020B0604020202020204" pitchFamily="34" charset="0"/>
              </a:rPr>
              <a:t>Managed </a:t>
            </a:r>
            <a:r>
              <a:rPr lang="en-US" sz="2000" spc="67">
                <a:gradFill>
                  <a:gsLst>
                    <a:gs pos="82979">
                      <a:schemeClr val="tx1"/>
                    </a:gs>
                    <a:gs pos="70787">
                      <a:schemeClr val="tx1"/>
                    </a:gs>
                  </a:gsLst>
                  <a:lin ang="5400000" scaled="1"/>
                </a:gradFill>
                <a:latin typeface="Arial" panose="020B0604020202020204" pitchFamily="34" charset="0"/>
                <a:ea typeface="Amazon Ember" charset="0"/>
                <a:cs typeface="Arial" panose="020B0604020202020204" pitchFamily="34" charset="0"/>
              </a:rPr>
              <a:t>K8s </a:t>
            </a:r>
            <a:r>
              <a:rPr lang="en" sz="2000" spc="67" dirty="0">
                <a:gradFill>
                  <a:gsLst>
                    <a:gs pos="82979">
                      <a:schemeClr val="tx1"/>
                    </a:gs>
                    <a:gs pos="70787">
                      <a:schemeClr val="tx1"/>
                    </a:gs>
                  </a:gsLst>
                  <a:lin ang="5400000" scaled="1"/>
                </a:gradFill>
                <a:latin typeface="Arial" panose="020B0604020202020204" pitchFamily="34" charset="0"/>
                <a:ea typeface="Amazon Ember" charset="0"/>
                <a:cs typeface="Arial" panose="020B0604020202020204" pitchFamily="34" charset="0"/>
              </a:rPr>
              <a:t>control plane—highly available </a:t>
            </a:r>
            <a:r>
              <a:rPr lang="en" sz="2000" spc="67">
                <a:gradFill>
                  <a:gsLst>
                    <a:gs pos="82979">
                      <a:schemeClr val="tx1"/>
                    </a:gs>
                    <a:gs pos="70787">
                      <a:schemeClr val="tx1"/>
                    </a:gs>
                  </a:gsLst>
                  <a:lin ang="5400000" scaled="1"/>
                </a:gradFill>
                <a:latin typeface="Arial" panose="020B0604020202020204" pitchFamily="34" charset="0"/>
                <a:ea typeface="Amazon Ember" charset="0"/>
                <a:cs typeface="Arial" panose="020B0604020202020204" pitchFamily="34" charset="0"/>
              </a:rPr>
              <a:t>master</a:t>
            </a:r>
            <a:r>
              <a:rPr lang="en-US" sz="2000" spc="67">
                <a:gradFill>
                  <a:gsLst>
                    <a:gs pos="82979">
                      <a:schemeClr val="tx1"/>
                    </a:gs>
                    <a:gs pos="70787">
                      <a:schemeClr val="tx1"/>
                    </a:gs>
                  </a:gsLst>
                  <a:lin ang="5400000" scaled="1"/>
                </a:gradFill>
                <a:latin typeface="Arial" panose="020B0604020202020204" pitchFamily="34" charset="0"/>
                <a:ea typeface="Amazon Ember" charset="0"/>
                <a:cs typeface="Arial" panose="020B0604020202020204" pitchFamily="34" charset="0"/>
              </a:rPr>
              <a:t> and</a:t>
            </a:r>
            <a:r>
              <a:rPr lang="en" sz="2000" spc="67">
                <a:gradFill>
                  <a:gsLst>
                    <a:gs pos="82979">
                      <a:schemeClr val="tx1"/>
                    </a:gs>
                    <a:gs pos="70787">
                      <a:schemeClr val="tx1"/>
                    </a:gs>
                  </a:gsLst>
                  <a:lin ang="5400000" scaled="1"/>
                </a:gradFill>
                <a:latin typeface="Arial" panose="020B0604020202020204" pitchFamily="34" charset="0"/>
                <a:ea typeface="Amazon Ember" charset="0"/>
                <a:cs typeface="Arial" panose="020B0604020202020204" pitchFamily="34" charset="0"/>
              </a:rPr>
              <a:t> etcd</a:t>
            </a:r>
            <a:endParaRPr lang="en" sz="2000" spc="67" dirty="0">
              <a:gradFill>
                <a:gsLst>
                  <a:gs pos="82979">
                    <a:schemeClr val="tx1"/>
                  </a:gs>
                  <a:gs pos="70787">
                    <a:schemeClr val="tx1"/>
                  </a:gs>
                </a:gsLst>
                <a:lin ang="5400000" scaled="1"/>
              </a:gradFill>
              <a:latin typeface="Arial" panose="020B0604020202020204" pitchFamily="34" charset="0"/>
              <a:ea typeface="Amazon Ember" charset="0"/>
              <a:cs typeface="Arial" panose="020B0604020202020204" pitchFamily="34" charset="0"/>
            </a:endParaRPr>
          </a:p>
        </p:txBody>
      </p:sp>
      <p:pic>
        <p:nvPicPr>
          <p:cNvPr id="2" name="Picture 1"/>
          <p:cNvPicPr>
            <a:picLocks noChangeAspect="1"/>
          </p:cNvPicPr>
          <p:nvPr/>
        </p:nvPicPr>
        <p:blipFill>
          <a:blip r:embed="rId3"/>
          <a:stretch>
            <a:fillRect/>
          </a:stretch>
        </p:blipFill>
        <p:spPr>
          <a:xfrm>
            <a:off x="11161241" y="5563631"/>
            <a:ext cx="707911" cy="756976"/>
          </a:xfrm>
          <a:prstGeom prst="rect">
            <a:avLst/>
          </a:prstGeom>
        </p:spPr>
      </p:pic>
      <p:sp>
        <p:nvSpPr>
          <p:cNvPr id="5" name="Shape 88">
            <a:extLst>
              <a:ext uri="{FF2B5EF4-FFF2-40B4-BE49-F238E27FC236}">
                <a16:creationId xmlns:a16="http://schemas.microsoft.com/office/drawing/2014/main" xmlns="" id="{62AA3031-9AB5-4C9B-A57A-EE37F181F210}"/>
              </a:ext>
            </a:extLst>
          </p:cNvPr>
          <p:cNvSpPr txBox="1">
            <a:spLocks/>
          </p:cNvSpPr>
          <p:nvPr/>
        </p:nvSpPr>
        <p:spPr>
          <a:xfrm>
            <a:off x="571500" y="5149896"/>
            <a:ext cx="11265407" cy="984885"/>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r>
              <a:rPr lang="en-US" sz="1400" b="1" dirty="0" err="1">
                <a:gradFill>
                  <a:gsLst>
                    <a:gs pos="79787">
                      <a:schemeClr val="accent2"/>
                    </a:gs>
                    <a:gs pos="65000">
                      <a:schemeClr val="accent2"/>
                    </a:gs>
                  </a:gsLst>
                  <a:lin ang="5400000" scaled="1"/>
                </a:gradFill>
                <a:latin typeface="Lucida Console" charset="0"/>
                <a:sym typeface="Courier New"/>
              </a:rPr>
              <a:t>aws</a:t>
            </a:r>
            <a:r>
              <a:rPr lang="en-US" sz="1400" b="1" dirty="0">
                <a:gradFill>
                  <a:gsLst>
                    <a:gs pos="79787">
                      <a:schemeClr val="accent2"/>
                    </a:gs>
                    <a:gs pos="65000">
                      <a:schemeClr val="accent2"/>
                    </a:gs>
                  </a:gsLst>
                  <a:lin ang="5400000" scaled="1"/>
                </a:gradFill>
                <a:latin typeface="Lucida Console" charset="0"/>
                <a:sym typeface="Courier New"/>
              </a:rPr>
              <a:t> </a:t>
            </a:r>
            <a:r>
              <a:rPr lang="en-US" sz="1400" b="1" dirty="0" err="1">
                <a:gradFill>
                  <a:gsLst>
                    <a:gs pos="79787">
                      <a:schemeClr val="accent2"/>
                    </a:gs>
                    <a:gs pos="65000">
                      <a:schemeClr val="accent2"/>
                    </a:gs>
                  </a:gsLst>
                  <a:lin ang="5400000" scaled="1"/>
                </a:gradFill>
                <a:latin typeface="Lucida Console" charset="0"/>
                <a:sym typeface="Courier New"/>
              </a:rPr>
              <a:t>eks</a:t>
            </a:r>
            <a:r>
              <a:rPr lang="en-US" sz="1400" b="1" dirty="0">
                <a:gradFill>
                  <a:gsLst>
                    <a:gs pos="79787">
                      <a:schemeClr val="accent2"/>
                    </a:gs>
                    <a:gs pos="65000">
                      <a:schemeClr val="accent2"/>
                    </a:gs>
                  </a:gsLst>
                  <a:lin ang="5400000" scaled="1"/>
                </a:gradFill>
                <a:latin typeface="Lucida Console" charset="0"/>
                <a:sym typeface="Courier New"/>
              </a:rPr>
              <a:t> </a:t>
            </a:r>
            <a:r>
              <a:rPr lang="en" sz="1400" b="1" dirty="0">
                <a:gradFill>
                  <a:gsLst>
                    <a:gs pos="79787">
                      <a:schemeClr val="accent2"/>
                    </a:gs>
                    <a:gs pos="65000">
                      <a:schemeClr val="accent2"/>
                    </a:gs>
                  </a:gsLst>
                  <a:lin ang="5400000" scaled="1"/>
                </a:gradFill>
                <a:latin typeface="Lucida Console" charset="0"/>
                <a:sym typeface="Courier New"/>
              </a:rPr>
              <a:t>create-cluster</a:t>
            </a:r>
            <a:r>
              <a:rPr lang="en-US" sz="1400" b="1" dirty="0">
                <a:gradFill>
                  <a:gsLst>
                    <a:gs pos="79787">
                      <a:schemeClr val="accent2"/>
                    </a:gs>
                    <a:gs pos="65000">
                      <a:schemeClr val="accent2"/>
                    </a:gs>
                  </a:gsLst>
                  <a:lin ang="5400000" scaled="1"/>
                </a:gradFill>
                <a:latin typeface="Lucida Console" charset="0"/>
                <a:sym typeface="Courier New"/>
              </a:rPr>
              <a:t> \</a:t>
            </a:r>
            <a:br>
              <a:rPr lang="en-US" sz="1400" b="1" dirty="0">
                <a:gradFill>
                  <a:gsLst>
                    <a:gs pos="79787">
                      <a:schemeClr val="accent2"/>
                    </a:gs>
                    <a:gs pos="65000">
                      <a:schemeClr val="accent2"/>
                    </a:gs>
                  </a:gsLst>
                  <a:lin ang="5400000" scaled="1"/>
                </a:gradFill>
                <a:latin typeface="Lucida Console" charset="0"/>
                <a:sym typeface="Courier New"/>
              </a:rPr>
            </a:br>
            <a:r>
              <a:rPr lang="en-US" sz="1400" b="1" dirty="0">
                <a:gradFill>
                  <a:gsLst>
                    <a:gs pos="79787">
                      <a:schemeClr val="accent2"/>
                    </a:gs>
                    <a:gs pos="65000">
                      <a:schemeClr val="accent2"/>
                    </a:gs>
                  </a:gsLst>
                  <a:lin ang="5400000" scaled="1"/>
                </a:gradFill>
                <a:latin typeface="Lucida Console" charset="0"/>
                <a:sym typeface="Courier New"/>
              </a:rPr>
              <a:t>  </a:t>
            </a:r>
            <a:r>
              <a:rPr lang="mr-IN" sz="1400" b="1" dirty="0">
                <a:gradFill>
                  <a:gsLst>
                    <a:gs pos="79787">
                      <a:schemeClr val="accent2"/>
                    </a:gs>
                    <a:gs pos="65000">
                      <a:schemeClr val="accent2"/>
                    </a:gs>
                  </a:gsLst>
                  <a:lin ang="5400000" scaled="1"/>
                </a:gradFill>
                <a:latin typeface="Lucida Console" charset="0"/>
                <a:sym typeface="Courier New"/>
              </a:rPr>
              <a:t>--</a:t>
            </a:r>
            <a:r>
              <a:rPr lang="en-US" sz="1400" b="1" dirty="0">
                <a:gradFill>
                  <a:gsLst>
                    <a:gs pos="79787">
                      <a:schemeClr val="accent2"/>
                    </a:gs>
                    <a:gs pos="65000">
                      <a:schemeClr val="accent2"/>
                    </a:gs>
                  </a:gsLst>
                  <a:lin ang="5400000" scaled="1"/>
                </a:gradFill>
                <a:latin typeface="Lucida Console" charset="0"/>
                <a:sym typeface="Courier New"/>
              </a:rPr>
              <a:t>cluster-name &lt;&gt; \</a:t>
            </a:r>
            <a:br>
              <a:rPr lang="en-US" sz="1400" b="1" dirty="0">
                <a:gradFill>
                  <a:gsLst>
                    <a:gs pos="79787">
                      <a:schemeClr val="accent2"/>
                    </a:gs>
                    <a:gs pos="65000">
                      <a:schemeClr val="accent2"/>
                    </a:gs>
                  </a:gsLst>
                  <a:lin ang="5400000" scaled="1"/>
                </a:gradFill>
                <a:latin typeface="Lucida Console" charset="0"/>
                <a:sym typeface="Courier New"/>
              </a:rPr>
            </a:br>
            <a:r>
              <a:rPr lang="en-US" sz="1400" b="1" dirty="0">
                <a:gradFill>
                  <a:gsLst>
                    <a:gs pos="79787">
                      <a:schemeClr val="accent2"/>
                    </a:gs>
                    <a:gs pos="65000">
                      <a:schemeClr val="accent2"/>
                    </a:gs>
                  </a:gsLst>
                  <a:lin ang="5400000" scaled="1"/>
                </a:gradFill>
                <a:latin typeface="Lucida Console" charset="0"/>
                <a:sym typeface="Courier New"/>
              </a:rPr>
              <a:t>  --desired-master-version &lt;&gt; \</a:t>
            </a:r>
            <a:br>
              <a:rPr lang="en-US" sz="1400" b="1" dirty="0">
                <a:gradFill>
                  <a:gsLst>
                    <a:gs pos="79787">
                      <a:schemeClr val="accent2"/>
                    </a:gs>
                    <a:gs pos="65000">
                      <a:schemeClr val="accent2"/>
                    </a:gs>
                  </a:gsLst>
                  <a:lin ang="5400000" scaled="1"/>
                </a:gradFill>
                <a:latin typeface="Lucida Console" charset="0"/>
                <a:sym typeface="Courier New"/>
              </a:rPr>
            </a:br>
            <a:r>
              <a:rPr lang="en-US" sz="1400" b="1" dirty="0">
                <a:gradFill>
                  <a:gsLst>
                    <a:gs pos="79787">
                      <a:schemeClr val="accent2"/>
                    </a:gs>
                    <a:gs pos="65000">
                      <a:schemeClr val="accent2"/>
                    </a:gs>
                  </a:gsLst>
                  <a:lin ang="5400000" scaled="1"/>
                </a:gradFill>
                <a:latin typeface="Lucida Console" charset="0"/>
                <a:sym typeface="Courier New"/>
              </a:rPr>
              <a:t>  --role-</a:t>
            </a:r>
            <a:r>
              <a:rPr lang="en-US" sz="1400" b="1" dirty="0" err="1">
                <a:gradFill>
                  <a:gsLst>
                    <a:gs pos="79787">
                      <a:schemeClr val="accent2"/>
                    </a:gs>
                    <a:gs pos="65000">
                      <a:schemeClr val="accent2"/>
                    </a:gs>
                  </a:gsLst>
                  <a:lin ang="5400000" scaled="1"/>
                </a:gradFill>
                <a:latin typeface="Lucida Console" charset="0"/>
                <a:sym typeface="Courier New"/>
              </a:rPr>
              <a:t>arn</a:t>
            </a:r>
            <a:r>
              <a:rPr lang="en-US" sz="1400" b="1" dirty="0">
                <a:gradFill>
                  <a:gsLst>
                    <a:gs pos="79787">
                      <a:schemeClr val="accent2"/>
                    </a:gs>
                    <a:gs pos="65000">
                      <a:schemeClr val="accent2"/>
                    </a:gs>
                  </a:gsLst>
                  <a:lin ang="5400000" scaled="1"/>
                </a:gradFill>
                <a:latin typeface="Lucida Console" charset="0"/>
                <a:sym typeface="Courier New"/>
              </a:rPr>
              <a:t> &lt;&gt;</a:t>
            </a:r>
            <a:endParaRPr lang="en-US" sz="1400" b="1" dirty="0">
              <a:gradFill>
                <a:gsLst>
                  <a:gs pos="79787">
                    <a:schemeClr val="accent2"/>
                  </a:gs>
                  <a:gs pos="65000">
                    <a:schemeClr val="accent2"/>
                  </a:gs>
                </a:gsLst>
                <a:lin ang="5400000" scaled="1"/>
              </a:gradFill>
              <a:latin typeface="Lucida Console" charset="0"/>
            </a:endParaRPr>
          </a:p>
        </p:txBody>
      </p:sp>
      <p:sp>
        <p:nvSpPr>
          <p:cNvPr id="6" name="Shape 88">
            <a:extLst>
              <a:ext uri="{FF2B5EF4-FFF2-40B4-BE49-F238E27FC236}">
                <a16:creationId xmlns:a16="http://schemas.microsoft.com/office/drawing/2014/main" xmlns="" id="{078EDD56-AEFB-4FFF-BB62-83E294CB7F10}"/>
              </a:ext>
            </a:extLst>
          </p:cNvPr>
          <p:cNvSpPr txBox="1">
            <a:spLocks/>
          </p:cNvSpPr>
          <p:nvPr/>
        </p:nvSpPr>
        <p:spPr>
          <a:xfrm>
            <a:off x="571500" y="2287094"/>
            <a:ext cx="11265407" cy="430887"/>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1600"/>
              </a:spcBef>
            </a:pPr>
            <a:r>
              <a:rPr lang="en" sz="2000" spc="67" dirty="0">
                <a:gradFill>
                  <a:gsLst>
                    <a:gs pos="82979">
                      <a:schemeClr val="tx1"/>
                    </a:gs>
                    <a:gs pos="70787">
                      <a:schemeClr val="tx1"/>
                    </a:gs>
                  </a:gsLst>
                  <a:lin ang="5400000" scaled="1"/>
                </a:gradFill>
                <a:latin typeface="Arial" panose="020B0604020202020204" pitchFamily="34" charset="0"/>
                <a:cs typeface="Arial" panose="020B0604020202020204" pitchFamily="34" charset="0"/>
              </a:rPr>
              <a:t>Bring your own worker nodes, like ECS</a:t>
            </a:r>
          </a:p>
        </p:txBody>
      </p:sp>
      <p:sp>
        <p:nvSpPr>
          <p:cNvPr id="7" name="Shape 88">
            <a:extLst>
              <a:ext uri="{FF2B5EF4-FFF2-40B4-BE49-F238E27FC236}">
                <a16:creationId xmlns:a16="http://schemas.microsoft.com/office/drawing/2014/main" xmlns="" id="{8E32DA3B-B5A1-4949-AD73-DF05B4CF83E7}"/>
              </a:ext>
            </a:extLst>
          </p:cNvPr>
          <p:cNvSpPr txBox="1">
            <a:spLocks/>
          </p:cNvSpPr>
          <p:nvPr/>
        </p:nvSpPr>
        <p:spPr>
          <a:xfrm>
            <a:off x="571500" y="2821566"/>
            <a:ext cx="11265407" cy="1446550"/>
          </a:xfrm>
          <a:prstGeom prst="rect">
            <a:avLst/>
          </a:prstGeom>
        </p:spPr>
        <p:txBody>
          <a:bodyPr vert="horz" lIns="0" tIns="60960" rIns="121920" bIns="6096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1600"/>
              </a:spcBef>
            </a:pPr>
            <a:r>
              <a:rPr lang="en" sz="2000" spc="67" dirty="0">
                <a:gradFill>
                  <a:gsLst>
                    <a:gs pos="82979">
                      <a:schemeClr val="tx1"/>
                    </a:gs>
                    <a:gs pos="70787">
                      <a:schemeClr val="tx1"/>
                    </a:gs>
                  </a:gsLst>
                  <a:lin ang="5400000" scaled="1"/>
                </a:gradFill>
                <a:latin typeface="Arial" panose="020B0604020202020204" pitchFamily="34" charset="0"/>
                <a:cs typeface="Arial" panose="020B0604020202020204" pitchFamily="34" charset="0"/>
              </a:rPr>
              <a:t>Core tenets</a:t>
            </a:r>
          </a:p>
          <a:p>
            <a:pPr marL="154513" lvl="1" indent="-154513" defTabSz="609585">
              <a:spcBef>
                <a:spcPts val="267"/>
              </a:spcBef>
            </a:pPr>
            <a:r>
              <a:rPr lang="en" sz="1400" spc="67" dirty="0">
                <a:gradFill>
                  <a:gsLst>
                    <a:gs pos="82979">
                      <a:schemeClr val="tx1"/>
                    </a:gs>
                    <a:gs pos="70787">
                      <a:schemeClr val="tx1"/>
                    </a:gs>
                  </a:gsLst>
                  <a:lin ang="5400000" scaled="1"/>
                </a:gradFill>
                <a:latin typeface="Arial" panose="020B0604020202020204" pitchFamily="34" charset="0"/>
                <a:cs typeface="Arial" panose="020B0604020202020204" pitchFamily="34" charset="0"/>
              </a:rPr>
              <a:t>Platform for enterprises to run production-grade workloads</a:t>
            </a:r>
            <a:endParaRPr lang="en-US" sz="1400" spc="67" dirty="0">
              <a:gradFill>
                <a:gsLst>
                  <a:gs pos="82979">
                    <a:schemeClr val="tx1"/>
                  </a:gs>
                  <a:gs pos="70787">
                    <a:schemeClr val="tx1"/>
                  </a:gs>
                </a:gsLst>
                <a:lin ang="5400000" scaled="1"/>
              </a:gradFill>
              <a:latin typeface="Arial" panose="020B0604020202020204" pitchFamily="34" charset="0"/>
              <a:cs typeface="Arial" panose="020B0604020202020204" pitchFamily="34" charset="0"/>
            </a:endParaRPr>
          </a:p>
          <a:p>
            <a:pPr marL="154513" lvl="1" indent="-154513" defTabSz="609585">
              <a:spcBef>
                <a:spcPts val="267"/>
              </a:spcBef>
            </a:pPr>
            <a:r>
              <a:rPr lang="en" sz="1400" spc="67" dirty="0">
                <a:gradFill>
                  <a:gsLst>
                    <a:gs pos="82979">
                      <a:schemeClr val="tx1"/>
                    </a:gs>
                    <a:gs pos="70787">
                      <a:schemeClr val="tx1"/>
                    </a:gs>
                  </a:gsLst>
                  <a:lin ang="5400000" scaled="1"/>
                </a:gradFill>
                <a:latin typeface="Arial" panose="020B0604020202020204" pitchFamily="34" charset="0"/>
                <a:cs typeface="Arial" panose="020B0604020202020204" pitchFamily="34" charset="0"/>
              </a:rPr>
              <a:t>Provides a native and upstream Kubernetes experience</a:t>
            </a:r>
          </a:p>
          <a:p>
            <a:pPr marL="154513" lvl="1" indent="-154513" defTabSz="609585">
              <a:spcBef>
                <a:spcPts val="267"/>
              </a:spcBef>
            </a:pPr>
            <a:r>
              <a:rPr lang="en" sz="1400" spc="67" dirty="0">
                <a:gradFill>
                  <a:gsLst>
                    <a:gs pos="82979">
                      <a:schemeClr val="tx1"/>
                    </a:gs>
                    <a:gs pos="70787">
                      <a:schemeClr val="tx1"/>
                    </a:gs>
                  </a:gsLst>
                  <a:lin ang="5400000" scaled="1"/>
                </a:gradFill>
                <a:latin typeface="Arial" panose="020B0604020202020204" pitchFamily="34" charset="0"/>
                <a:cs typeface="Arial" panose="020B0604020202020204" pitchFamily="34" charset="0"/>
              </a:rPr>
              <a:t>Not forced to use additional AWS services, but offer seamless integration</a:t>
            </a:r>
          </a:p>
          <a:p>
            <a:pPr marL="154513" lvl="1" indent="-154513" defTabSz="609585">
              <a:spcBef>
                <a:spcPts val="267"/>
              </a:spcBef>
            </a:pPr>
            <a:r>
              <a:rPr lang="en" sz="1400" spc="67" dirty="0">
                <a:gradFill>
                  <a:gsLst>
                    <a:gs pos="82979">
                      <a:schemeClr val="tx1"/>
                    </a:gs>
                    <a:gs pos="70787">
                      <a:schemeClr val="tx1"/>
                    </a:gs>
                  </a:gsLst>
                  <a:lin ang="5400000" scaled="1"/>
                </a:gradFill>
                <a:latin typeface="Arial" panose="020B0604020202020204" pitchFamily="34" charset="0"/>
                <a:cs typeface="Arial" panose="020B0604020202020204" pitchFamily="34" charset="0"/>
              </a:rPr>
              <a:t>Actively contributes to the Kubernetes project</a:t>
            </a:r>
          </a:p>
        </p:txBody>
      </p:sp>
      <p:sp>
        <p:nvSpPr>
          <p:cNvPr id="8" name="Shape 88">
            <a:extLst>
              <a:ext uri="{FF2B5EF4-FFF2-40B4-BE49-F238E27FC236}">
                <a16:creationId xmlns:a16="http://schemas.microsoft.com/office/drawing/2014/main" xmlns="" id="{CECCAD66-DEB1-4DEF-841C-015FDF6AAEB3}"/>
              </a:ext>
            </a:extLst>
          </p:cNvPr>
          <p:cNvSpPr txBox="1">
            <a:spLocks/>
          </p:cNvSpPr>
          <p:nvPr/>
        </p:nvSpPr>
        <p:spPr>
          <a:xfrm>
            <a:off x="571500" y="4477030"/>
            <a:ext cx="11265407" cy="430887"/>
          </a:xfrm>
          <a:prstGeom prst="rect">
            <a:avLst/>
          </a:prstGeom>
        </p:spPr>
        <p:txBody>
          <a:bodyPr vert="horz" lIns="0" tIns="60960" rIns="121920" bIns="60960" rtlCol="0" anchor="ctr">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defTabSz="609585">
              <a:spcBef>
                <a:spcPts val="1600"/>
              </a:spcBef>
            </a:pPr>
            <a:r>
              <a:rPr lang="en" sz="2000" spc="67" dirty="0">
                <a:gradFill>
                  <a:gsLst>
                    <a:gs pos="82979">
                      <a:schemeClr val="tx1"/>
                    </a:gs>
                    <a:gs pos="70787">
                      <a:schemeClr val="tx1"/>
                    </a:gs>
                  </a:gsLst>
                  <a:lin ang="5400000" scaled="1"/>
                </a:gradFill>
                <a:latin typeface="Arial" panose="020B0604020202020204" pitchFamily="34" charset="0"/>
                <a:cs typeface="Arial" panose="020B0604020202020204" pitchFamily="34" charset="0"/>
              </a:rPr>
              <a:t>APIs</a:t>
            </a:r>
            <a:endParaRPr lang="en-US" sz="2000" spc="67" dirty="0">
              <a:gradFill>
                <a:gsLst>
                  <a:gs pos="82979">
                    <a:schemeClr val="tx1"/>
                  </a:gs>
                  <a:gs pos="70787">
                    <a:schemeClr val="tx1"/>
                  </a:gs>
                </a:gsLst>
                <a:lin ang="5400000" scaled="1"/>
              </a:gradFill>
              <a:latin typeface="Arial" panose="020B0604020202020204" pitchFamily="34" charset="0"/>
              <a:cs typeface="Arial" panose="020B0604020202020204" pitchFamily="34" charset="0"/>
            </a:endParaRPr>
          </a:p>
        </p:txBody>
      </p:sp>
      <p:cxnSp>
        <p:nvCxnSpPr>
          <p:cNvPr id="9" name="Straight Connector 8">
            <a:extLst>
              <a:ext uri="{FF2B5EF4-FFF2-40B4-BE49-F238E27FC236}">
                <a16:creationId xmlns:a16="http://schemas.microsoft.com/office/drawing/2014/main" xmlns="" id="{884E9064-2EBF-4E1D-A6EB-15DCC933E99D}"/>
              </a:ext>
            </a:extLst>
          </p:cNvPr>
          <p:cNvCxnSpPr/>
          <p:nvPr/>
        </p:nvCxnSpPr>
        <p:spPr>
          <a:xfrm>
            <a:off x="571500" y="2245529"/>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xmlns="" id="{25904836-E2BE-4DFE-8102-785320622B2D}"/>
              </a:ext>
            </a:extLst>
          </p:cNvPr>
          <p:cNvCxnSpPr/>
          <p:nvPr/>
        </p:nvCxnSpPr>
        <p:spPr>
          <a:xfrm>
            <a:off x="571500" y="2780001"/>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xmlns="" id="{2115A384-7B8A-451B-B192-7806999D9CA0}"/>
              </a:ext>
            </a:extLst>
          </p:cNvPr>
          <p:cNvCxnSpPr/>
          <p:nvPr/>
        </p:nvCxnSpPr>
        <p:spPr>
          <a:xfrm>
            <a:off x="571500" y="4371430"/>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xmlns="" id="{8764D9FF-8BD0-4447-ABCC-62038C0DF441}"/>
              </a:ext>
            </a:extLst>
          </p:cNvPr>
          <p:cNvCxnSpPr/>
          <p:nvPr/>
        </p:nvCxnSpPr>
        <p:spPr>
          <a:xfrm>
            <a:off x="571500" y="5013517"/>
            <a:ext cx="10972800" cy="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6336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8">
                                            <p:txEl>
                                              <p:pRg st="0" end="0"/>
                                            </p:txEl>
                                          </p:spTgt>
                                        </p:tgtEl>
                                        <p:attrNameLst>
                                          <p:attrName>style.visibility</p:attrName>
                                        </p:attrNameLst>
                                      </p:cBhvr>
                                      <p:to>
                                        <p:strVal val="visible"/>
                                      </p:to>
                                    </p:set>
                                    <p:animEffect transition="in" filter="fade">
                                      <p:cBhvr>
                                        <p:cTn id="7" dur="500"/>
                                        <p:tgtEl>
                                          <p:spTgt spid="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nodeType="with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500"/>
                                        <p:tgtEl>
                                          <p:spTgt spid="7">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1" end="1"/>
                                            </p:txEl>
                                          </p:spTgt>
                                        </p:tgtEl>
                                        <p:attrNameLst>
                                          <p:attrName>style.visibility</p:attrName>
                                        </p:attrNameLst>
                                      </p:cBhvr>
                                      <p:to>
                                        <p:strVal val="visible"/>
                                      </p:to>
                                    </p:set>
                                    <p:animEffect transition="in" filter="fade">
                                      <p:cBhvr>
                                        <p:cTn id="26" dur="500"/>
                                        <p:tgtEl>
                                          <p:spTgt spid="7">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2" end="2"/>
                                            </p:txEl>
                                          </p:spTgt>
                                        </p:tgtEl>
                                        <p:attrNameLst>
                                          <p:attrName>style.visibility</p:attrName>
                                        </p:attrNameLst>
                                      </p:cBhvr>
                                      <p:to>
                                        <p:strVal val="visible"/>
                                      </p:to>
                                    </p:set>
                                    <p:animEffect transition="in" filter="fade">
                                      <p:cBhvr>
                                        <p:cTn id="31" dur="500"/>
                                        <p:tgtEl>
                                          <p:spTgt spid="7">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3" end="3"/>
                                            </p:txEl>
                                          </p:spTgt>
                                        </p:tgtEl>
                                        <p:attrNameLst>
                                          <p:attrName>style.visibility</p:attrName>
                                        </p:attrNameLst>
                                      </p:cBhvr>
                                      <p:to>
                                        <p:strVal val="visible"/>
                                      </p:to>
                                    </p:set>
                                    <p:animEffect transition="in" filter="fade">
                                      <p:cBhvr>
                                        <p:cTn id="36" dur="500"/>
                                        <p:tgtEl>
                                          <p:spTgt spid="7">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4" end="4"/>
                                            </p:txEl>
                                          </p:spTgt>
                                        </p:tgtEl>
                                        <p:attrNameLst>
                                          <p:attrName>style.visibility</p:attrName>
                                        </p:attrNameLst>
                                      </p:cBhvr>
                                      <p:to>
                                        <p:strVal val="visible"/>
                                      </p:to>
                                    </p:set>
                                    <p:animEffect transition="in" filter="fade">
                                      <p:cBhvr>
                                        <p:cTn id="41" dur="500"/>
                                        <p:tgtEl>
                                          <p:spTgt spid="7">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500"/>
                                        <p:tgtEl>
                                          <p:spTgt spid="1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par>
                                <p:cTn id="50" presetID="10" presetClass="entr" presetSubtype="0" fill="hold"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fade">
                                      <p:cBhvr>
                                        <p:cTn id="5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build="p"/>
      <p:bldP spid="5" grpId="0"/>
      <p:bldP spid="6"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EKS architecture</a:t>
            </a:r>
            <a:endParaRPr lang="en-US" dirty="0"/>
          </a:p>
        </p:txBody>
      </p:sp>
      <p:sp>
        <p:nvSpPr>
          <p:cNvPr id="4" name="TextBox 32"/>
          <p:cNvSpPr txBox="1">
            <a:spLocks noChangeArrowheads="1"/>
          </p:cNvSpPr>
          <p:nvPr/>
        </p:nvSpPr>
        <p:spPr bwMode="auto">
          <a:xfrm>
            <a:off x="2732844" y="5818931"/>
            <a:ext cx="1950720" cy="501676"/>
          </a:xfrm>
          <a:prstGeom prst="rect">
            <a:avLst/>
          </a:prstGeom>
          <a:noFill/>
          <a:ln w="9525">
            <a:noFill/>
            <a:miter lim="800000"/>
            <a:headEnd/>
            <a:tailEnd/>
          </a:ln>
        </p:spPr>
        <p:txBody>
          <a:bodyPr wrap="square" tIns="121920">
            <a:spAutoFit/>
          </a:bodyPr>
          <a:lstStyle/>
          <a:p>
            <a:pPr algn="ctr" defTabSz="914377">
              <a:lnSpc>
                <a:spcPct val="90000"/>
              </a:lnSpc>
            </a:pPr>
            <a:r>
              <a:rPr lang="en-US" sz="1200" dirty="0">
                <a:gradFill>
                  <a:gsLst>
                    <a:gs pos="88298">
                      <a:schemeClr val="tx1"/>
                    </a:gs>
                    <a:gs pos="53191">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Availability </a:t>
            </a:r>
          </a:p>
          <a:p>
            <a:pPr algn="ctr" defTabSz="914377">
              <a:lnSpc>
                <a:spcPct val="90000"/>
              </a:lnSpc>
            </a:pPr>
            <a:r>
              <a:rPr lang="en-US" sz="1200" dirty="0">
                <a:gradFill>
                  <a:gsLst>
                    <a:gs pos="88298">
                      <a:schemeClr val="tx1"/>
                    </a:gs>
                    <a:gs pos="53191">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Zone 1</a:t>
            </a:r>
          </a:p>
        </p:txBody>
      </p:sp>
      <p:sp>
        <p:nvSpPr>
          <p:cNvPr id="16" name="TextBox 32">
            <a:extLst>
              <a:ext uri="{FF2B5EF4-FFF2-40B4-BE49-F238E27FC236}">
                <a16:creationId xmlns:a16="http://schemas.microsoft.com/office/drawing/2014/main" xmlns="" id="{273C62F3-2723-4446-BC1F-D1C0EECBF64B}"/>
              </a:ext>
            </a:extLst>
          </p:cNvPr>
          <p:cNvSpPr txBox="1">
            <a:spLocks noChangeArrowheads="1"/>
          </p:cNvSpPr>
          <p:nvPr/>
        </p:nvSpPr>
        <p:spPr bwMode="auto">
          <a:xfrm>
            <a:off x="5120640" y="5818931"/>
            <a:ext cx="1950720" cy="501676"/>
          </a:xfrm>
          <a:prstGeom prst="rect">
            <a:avLst/>
          </a:prstGeom>
          <a:noFill/>
          <a:ln w="9525">
            <a:noFill/>
            <a:miter lim="800000"/>
            <a:headEnd/>
            <a:tailEnd/>
          </a:ln>
        </p:spPr>
        <p:txBody>
          <a:bodyPr wrap="square" tIns="121920">
            <a:spAutoFit/>
          </a:bodyPr>
          <a:lstStyle/>
          <a:p>
            <a:pPr algn="ctr" defTabSz="914377">
              <a:lnSpc>
                <a:spcPct val="90000"/>
              </a:lnSpc>
            </a:pPr>
            <a:r>
              <a:rPr lang="en-US" sz="1200" dirty="0">
                <a:gradFill>
                  <a:gsLst>
                    <a:gs pos="88298">
                      <a:schemeClr val="tx1"/>
                    </a:gs>
                    <a:gs pos="53191">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Availability </a:t>
            </a:r>
          </a:p>
          <a:p>
            <a:pPr algn="ctr" defTabSz="914377">
              <a:lnSpc>
                <a:spcPct val="90000"/>
              </a:lnSpc>
            </a:pPr>
            <a:r>
              <a:rPr lang="en-US" sz="1200" dirty="0">
                <a:gradFill>
                  <a:gsLst>
                    <a:gs pos="88298">
                      <a:schemeClr val="tx1"/>
                    </a:gs>
                    <a:gs pos="53191">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Zone 2</a:t>
            </a:r>
          </a:p>
        </p:txBody>
      </p:sp>
      <p:sp>
        <p:nvSpPr>
          <p:cNvPr id="17" name="TextBox 32">
            <a:extLst>
              <a:ext uri="{FF2B5EF4-FFF2-40B4-BE49-F238E27FC236}">
                <a16:creationId xmlns:a16="http://schemas.microsoft.com/office/drawing/2014/main" xmlns="" id="{7E5F5322-CB64-47C3-A16C-AD4881461AAA}"/>
              </a:ext>
            </a:extLst>
          </p:cNvPr>
          <p:cNvSpPr txBox="1">
            <a:spLocks noChangeArrowheads="1"/>
          </p:cNvSpPr>
          <p:nvPr/>
        </p:nvSpPr>
        <p:spPr bwMode="auto">
          <a:xfrm>
            <a:off x="7508436" y="5818931"/>
            <a:ext cx="1950720" cy="501676"/>
          </a:xfrm>
          <a:prstGeom prst="rect">
            <a:avLst/>
          </a:prstGeom>
          <a:noFill/>
          <a:ln w="9525">
            <a:noFill/>
            <a:miter lim="800000"/>
            <a:headEnd/>
            <a:tailEnd/>
          </a:ln>
        </p:spPr>
        <p:txBody>
          <a:bodyPr wrap="square" tIns="121920">
            <a:spAutoFit/>
          </a:bodyPr>
          <a:lstStyle/>
          <a:p>
            <a:pPr algn="ctr" defTabSz="914377">
              <a:lnSpc>
                <a:spcPct val="90000"/>
              </a:lnSpc>
            </a:pPr>
            <a:r>
              <a:rPr lang="en-US" sz="1200" dirty="0">
                <a:gradFill>
                  <a:gsLst>
                    <a:gs pos="88298">
                      <a:schemeClr val="tx1"/>
                    </a:gs>
                    <a:gs pos="53191">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Availability </a:t>
            </a:r>
          </a:p>
          <a:p>
            <a:pPr algn="ctr" defTabSz="914377">
              <a:lnSpc>
                <a:spcPct val="90000"/>
              </a:lnSpc>
            </a:pPr>
            <a:r>
              <a:rPr lang="en-US" sz="1200" dirty="0">
                <a:gradFill>
                  <a:gsLst>
                    <a:gs pos="88298">
                      <a:schemeClr val="tx1"/>
                    </a:gs>
                    <a:gs pos="53191">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Zone 3</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4308" y="2192237"/>
            <a:ext cx="507792" cy="609351"/>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4308" y="3551786"/>
            <a:ext cx="507792" cy="536003"/>
          </a:xfrm>
          <a:prstGeom prst="rect">
            <a:avLst/>
          </a:prstGeom>
        </p:spPr>
      </p:pic>
      <p:sp>
        <p:nvSpPr>
          <p:cNvPr id="7" name="TextBox 6"/>
          <p:cNvSpPr txBox="1"/>
          <p:nvPr/>
        </p:nvSpPr>
        <p:spPr>
          <a:xfrm>
            <a:off x="2842278" y="4078854"/>
            <a:ext cx="1731855" cy="344710"/>
          </a:xfrm>
          <a:prstGeom prst="rect">
            <a:avLst/>
          </a:prstGeom>
          <a:noFill/>
        </p:spPr>
        <p:txBody>
          <a:bodyPr wrap="square" lIns="0" tIns="121920" rIns="0" bIns="0" rtlCol="0" anchor="t" anchorCtr="0">
            <a:spAutoFit/>
          </a:bodyPr>
          <a:lstStyle/>
          <a:p>
            <a:pPr algn="ctr" defTabSz="914377">
              <a:lnSpc>
                <a:spcPct val="90000"/>
              </a:lnSpc>
            </a:pPr>
            <a:r>
              <a:rPr lang="en-US" sz="1600" dirty="0" err="1">
                <a:gradFill>
                  <a:gsLst>
                    <a:gs pos="98936">
                      <a:schemeClr val="accent2"/>
                    </a:gs>
                    <a:gs pos="51064">
                      <a:schemeClr val="accent2"/>
                    </a:gs>
                  </a:gsLst>
                  <a:lin ang="5400000" scaled="1"/>
                </a:gradFill>
                <a:latin typeface="Arial" panose="020B0604020202020204" pitchFamily="34" charset="0"/>
                <a:ea typeface="Amazon Ember" panose="020B0603020204020204" pitchFamily="34" charset="0"/>
                <a:cs typeface="Arial" panose="020B0604020202020204" pitchFamily="34" charset="0"/>
              </a:rPr>
              <a:t>etcd</a:t>
            </a:r>
            <a:endParaRPr lang="en-US" sz="1600" dirty="0">
              <a:gradFill>
                <a:gsLst>
                  <a:gs pos="98936">
                    <a:schemeClr val="accent2"/>
                  </a:gs>
                  <a:gs pos="51064">
                    <a:schemeClr val="accent2"/>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8" name="TextBox 7"/>
          <p:cNvSpPr txBox="1"/>
          <p:nvPr/>
        </p:nvSpPr>
        <p:spPr>
          <a:xfrm>
            <a:off x="2842278" y="2784044"/>
            <a:ext cx="1731855" cy="344710"/>
          </a:xfrm>
          <a:prstGeom prst="rect">
            <a:avLst/>
          </a:prstGeom>
          <a:noFill/>
        </p:spPr>
        <p:txBody>
          <a:bodyPr wrap="square" lIns="0" tIns="121920" rIns="0" bIns="0" rtlCol="0" anchor="t" anchorCtr="0">
            <a:spAutoFit/>
          </a:bodyPr>
          <a:lstStyle/>
          <a:p>
            <a:pPr algn="ctr" defTabSz="914377">
              <a:lnSpc>
                <a:spcPct val="90000"/>
              </a:lnSpc>
            </a:pPr>
            <a:r>
              <a:rPr lang="en-US" sz="1600" dirty="0">
                <a:gradFill>
                  <a:gsLst>
                    <a:gs pos="98936">
                      <a:schemeClr val="accent2"/>
                    </a:gs>
                    <a:gs pos="51064">
                      <a:schemeClr val="accent2"/>
                    </a:gs>
                  </a:gsLst>
                  <a:lin ang="5400000" scaled="1"/>
                </a:gradFill>
                <a:latin typeface="Arial" panose="020B0604020202020204" pitchFamily="34" charset="0"/>
                <a:ea typeface="Amazon Ember" panose="020B0603020204020204" pitchFamily="34" charset="0"/>
                <a:cs typeface="Arial" panose="020B0604020202020204" pitchFamily="34" charset="0"/>
              </a:rPr>
              <a:t>Master</a:t>
            </a:r>
          </a:p>
        </p:txBody>
      </p:sp>
      <p:pic>
        <p:nvPicPr>
          <p:cNvPr id="11" name="Picture 10">
            <a:extLst>
              <a:ext uri="{FF2B5EF4-FFF2-40B4-BE49-F238E27FC236}">
                <a16:creationId xmlns:a16="http://schemas.microsoft.com/office/drawing/2014/main" xmlns="" id="{3EFFDDE9-671E-4555-82DD-9AEDD5E3CE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9900" y="2192237"/>
            <a:ext cx="507792" cy="609351"/>
          </a:xfrm>
          <a:prstGeom prst="rect">
            <a:avLst/>
          </a:prstGeom>
        </p:spPr>
      </p:pic>
      <p:pic>
        <p:nvPicPr>
          <p:cNvPr id="12" name="Picture 11">
            <a:extLst>
              <a:ext uri="{FF2B5EF4-FFF2-40B4-BE49-F238E27FC236}">
                <a16:creationId xmlns:a16="http://schemas.microsoft.com/office/drawing/2014/main" xmlns="" id="{F0AABE9C-CEA2-4146-9A65-DFA65F031B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29900" y="3551786"/>
            <a:ext cx="507792" cy="536003"/>
          </a:xfrm>
          <a:prstGeom prst="rect">
            <a:avLst/>
          </a:prstGeom>
        </p:spPr>
      </p:pic>
      <p:sp>
        <p:nvSpPr>
          <p:cNvPr id="13" name="TextBox 12">
            <a:extLst>
              <a:ext uri="{FF2B5EF4-FFF2-40B4-BE49-F238E27FC236}">
                <a16:creationId xmlns:a16="http://schemas.microsoft.com/office/drawing/2014/main" xmlns="" id="{0E83ED9B-C7E6-47EE-84C0-333E113A6A0F}"/>
              </a:ext>
            </a:extLst>
          </p:cNvPr>
          <p:cNvSpPr txBox="1"/>
          <p:nvPr/>
        </p:nvSpPr>
        <p:spPr>
          <a:xfrm>
            <a:off x="7617870" y="4078854"/>
            <a:ext cx="1731855" cy="344710"/>
          </a:xfrm>
          <a:prstGeom prst="rect">
            <a:avLst/>
          </a:prstGeom>
          <a:noFill/>
        </p:spPr>
        <p:txBody>
          <a:bodyPr wrap="square" lIns="0" tIns="121920" rIns="0" bIns="0" rtlCol="0" anchor="t" anchorCtr="0">
            <a:spAutoFit/>
          </a:bodyPr>
          <a:lstStyle/>
          <a:p>
            <a:pPr algn="ctr" defTabSz="914377">
              <a:lnSpc>
                <a:spcPct val="90000"/>
              </a:lnSpc>
            </a:pPr>
            <a:r>
              <a:rPr lang="en-US" sz="1600" dirty="0" err="1">
                <a:gradFill>
                  <a:gsLst>
                    <a:gs pos="98936">
                      <a:schemeClr val="accent2"/>
                    </a:gs>
                    <a:gs pos="51064">
                      <a:schemeClr val="accent2"/>
                    </a:gs>
                  </a:gsLst>
                  <a:lin ang="5400000" scaled="1"/>
                </a:gradFill>
                <a:latin typeface="Arial" panose="020B0604020202020204" pitchFamily="34" charset="0"/>
                <a:ea typeface="Amazon Ember" panose="020B0603020204020204" pitchFamily="34" charset="0"/>
                <a:cs typeface="Arial" panose="020B0604020202020204" pitchFamily="34" charset="0"/>
              </a:rPr>
              <a:t>etcd</a:t>
            </a:r>
            <a:endParaRPr lang="en-US" sz="1600" dirty="0">
              <a:gradFill>
                <a:gsLst>
                  <a:gs pos="98936">
                    <a:schemeClr val="accent2"/>
                  </a:gs>
                  <a:gs pos="51064">
                    <a:schemeClr val="accent2"/>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xmlns="" id="{DE894FBF-824E-4802-9D58-92976B194FAF}"/>
              </a:ext>
            </a:extLst>
          </p:cNvPr>
          <p:cNvSpPr txBox="1"/>
          <p:nvPr/>
        </p:nvSpPr>
        <p:spPr>
          <a:xfrm>
            <a:off x="7617870" y="2784044"/>
            <a:ext cx="1731855" cy="344710"/>
          </a:xfrm>
          <a:prstGeom prst="rect">
            <a:avLst/>
          </a:prstGeom>
          <a:noFill/>
        </p:spPr>
        <p:txBody>
          <a:bodyPr wrap="square" lIns="0" tIns="121920" rIns="0" bIns="0" rtlCol="0" anchor="t" anchorCtr="0">
            <a:spAutoFit/>
          </a:bodyPr>
          <a:lstStyle/>
          <a:p>
            <a:pPr algn="ctr" defTabSz="914377">
              <a:lnSpc>
                <a:spcPct val="90000"/>
              </a:lnSpc>
            </a:pPr>
            <a:r>
              <a:rPr lang="en-US" sz="1600" dirty="0">
                <a:gradFill>
                  <a:gsLst>
                    <a:gs pos="98936">
                      <a:schemeClr val="accent2"/>
                    </a:gs>
                    <a:gs pos="51064">
                      <a:schemeClr val="accent2"/>
                    </a:gs>
                  </a:gsLst>
                  <a:lin ang="5400000" scaled="1"/>
                </a:gradFill>
                <a:latin typeface="Arial" panose="020B0604020202020204" pitchFamily="34" charset="0"/>
                <a:ea typeface="Amazon Ember" panose="020B0603020204020204" pitchFamily="34" charset="0"/>
                <a:cs typeface="Arial" panose="020B0604020202020204" pitchFamily="34" charset="0"/>
              </a:rPr>
              <a:t>Master</a:t>
            </a:r>
          </a:p>
        </p:txBody>
      </p:sp>
      <p:sp>
        <p:nvSpPr>
          <p:cNvPr id="9" name="Rounded Rectangle 14"/>
          <p:cNvSpPr/>
          <p:nvPr/>
        </p:nvSpPr>
        <p:spPr>
          <a:xfrm>
            <a:off x="2732844" y="1902099"/>
            <a:ext cx="1950720" cy="3901440"/>
          </a:xfrm>
          <a:prstGeom prst="rect">
            <a:avLst/>
          </a:prstGeom>
          <a:no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defRPr/>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 name="Rounded Rectangle 14">
            <a:extLst>
              <a:ext uri="{FF2B5EF4-FFF2-40B4-BE49-F238E27FC236}">
                <a16:creationId xmlns:a16="http://schemas.microsoft.com/office/drawing/2014/main" xmlns="" id="{A2F44A9D-729F-42FC-B9CA-9B4A75BD42CD}"/>
              </a:ext>
            </a:extLst>
          </p:cNvPr>
          <p:cNvSpPr/>
          <p:nvPr/>
        </p:nvSpPr>
        <p:spPr>
          <a:xfrm>
            <a:off x="5120640" y="1902099"/>
            <a:ext cx="1950720" cy="3901440"/>
          </a:xfrm>
          <a:prstGeom prst="rect">
            <a:avLst/>
          </a:prstGeom>
          <a:no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defRPr/>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5" name="Rounded Rectangle 14">
            <a:extLst>
              <a:ext uri="{FF2B5EF4-FFF2-40B4-BE49-F238E27FC236}">
                <a16:creationId xmlns:a16="http://schemas.microsoft.com/office/drawing/2014/main" xmlns="" id="{095F2F6B-5780-4D03-BDB0-94FC2FB8C660}"/>
              </a:ext>
            </a:extLst>
          </p:cNvPr>
          <p:cNvSpPr/>
          <p:nvPr/>
        </p:nvSpPr>
        <p:spPr>
          <a:xfrm>
            <a:off x="7508436" y="1902099"/>
            <a:ext cx="1950720" cy="3901440"/>
          </a:xfrm>
          <a:prstGeom prst="rect">
            <a:avLst/>
          </a:prstGeom>
          <a:no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defRPr/>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8" name="Rectangle 17">
            <a:extLst>
              <a:ext uri="{FF2B5EF4-FFF2-40B4-BE49-F238E27FC236}">
                <a16:creationId xmlns:a16="http://schemas.microsoft.com/office/drawing/2014/main" xmlns="" id="{96693BC7-1FF9-4EEE-8067-6723D9662D36}"/>
              </a:ext>
            </a:extLst>
          </p:cNvPr>
          <p:cNvSpPr/>
          <p:nvPr/>
        </p:nvSpPr>
        <p:spPr>
          <a:xfrm>
            <a:off x="2851092" y="4677359"/>
            <a:ext cx="6486144" cy="1011936"/>
          </a:xfrm>
          <a:prstGeom prst="rect">
            <a:avLst/>
          </a:prstGeom>
          <a:solidFill>
            <a:schemeClr val="bg1">
              <a:lumMod val="85000"/>
              <a:alpha val="52000"/>
            </a:schemeClr>
          </a:solid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pic>
        <p:nvPicPr>
          <p:cNvPr id="19" name="Picture 18">
            <a:extLst>
              <a:ext uri="{FF2B5EF4-FFF2-40B4-BE49-F238E27FC236}">
                <a16:creationId xmlns:a16="http://schemas.microsoft.com/office/drawing/2014/main" xmlns="" id="{A6676C4A-BD01-49F4-9D8F-ED6290DFF3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0737" y="4908883"/>
            <a:ext cx="494937" cy="522433"/>
          </a:xfrm>
          <a:prstGeom prst="rect">
            <a:avLst/>
          </a:prstGeom>
        </p:spPr>
      </p:pic>
      <p:pic>
        <p:nvPicPr>
          <p:cNvPr id="21" name="Picture 20">
            <a:extLst>
              <a:ext uri="{FF2B5EF4-FFF2-40B4-BE49-F238E27FC236}">
                <a16:creationId xmlns:a16="http://schemas.microsoft.com/office/drawing/2014/main" xmlns="" id="{64E6C570-2F80-451E-A0CE-40D3AAD6A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2104" y="2192235"/>
            <a:ext cx="507792" cy="609349"/>
          </a:xfrm>
          <a:prstGeom prst="rect">
            <a:avLst/>
          </a:prstGeom>
        </p:spPr>
      </p:pic>
      <p:pic>
        <p:nvPicPr>
          <p:cNvPr id="22" name="Picture 21">
            <a:extLst>
              <a:ext uri="{FF2B5EF4-FFF2-40B4-BE49-F238E27FC236}">
                <a16:creationId xmlns:a16="http://schemas.microsoft.com/office/drawing/2014/main" xmlns="" id="{B2042856-2333-44FA-868A-49520139A3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2104" y="3551786"/>
            <a:ext cx="507792" cy="536003"/>
          </a:xfrm>
          <a:prstGeom prst="rect">
            <a:avLst/>
          </a:prstGeom>
        </p:spPr>
      </p:pic>
      <p:sp>
        <p:nvSpPr>
          <p:cNvPr id="23" name="TextBox 22">
            <a:extLst>
              <a:ext uri="{FF2B5EF4-FFF2-40B4-BE49-F238E27FC236}">
                <a16:creationId xmlns:a16="http://schemas.microsoft.com/office/drawing/2014/main" xmlns="" id="{86D30090-648C-49CB-85D9-82C1B97F53B8}"/>
              </a:ext>
            </a:extLst>
          </p:cNvPr>
          <p:cNvSpPr txBox="1"/>
          <p:nvPr/>
        </p:nvSpPr>
        <p:spPr>
          <a:xfrm>
            <a:off x="5230074" y="4078854"/>
            <a:ext cx="1731855" cy="344710"/>
          </a:xfrm>
          <a:prstGeom prst="rect">
            <a:avLst/>
          </a:prstGeom>
          <a:noFill/>
        </p:spPr>
        <p:txBody>
          <a:bodyPr wrap="square" lIns="0" tIns="121920" rIns="0" bIns="0" rtlCol="0" anchor="t" anchorCtr="0">
            <a:spAutoFit/>
          </a:bodyPr>
          <a:lstStyle/>
          <a:p>
            <a:pPr algn="ctr" defTabSz="914377">
              <a:lnSpc>
                <a:spcPct val="90000"/>
              </a:lnSpc>
            </a:pPr>
            <a:r>
              <a:rPr lang="en-US" sz="1600" dirty="0" err="1">
                <a:gradFill>
                  <a:gsLst>
                    <a:gs pos="98936">
                      <a:schemeClr val="accent2"/>
                    </a:gs>
                    <a:gs pos="51064">
                      <a:schemeClr val="accent2"/>
                    </a:gs>
                  </a:gsLst>
                </a:gradFill>
                <a:latin typeface="Arial" panose="020B0604020202020204" pitchFamily="34" charset="0"/>
                <a:ea typeface="Amazon Ember" panose="020B0603020204020204" pitchFamily="34" charset="0"/>
                <a:cs typeface="Arial" panose="020B0604020202020204" pitchFamily="34" charset="0"/>
              </a:rPr>
              <a:t>etcd</a:t>
            </a:r>
            <a:endParaRPr lang="en-US" sz="1600" dirty="0">
              <a:gradFill>
                <a:gsLst>
                  <a:gs pos="98936">
                    <a:schemeClr val="accent2"/>
                  </a:gs>
                  <a:gs pos="51064">
                    <a:schemeClr val="accent2"/>
                  </a:gs>
                </a:gsLst>
              </a:gradFill>
              <a:latin typeface="Arial" panose="020B0604020202020204" pitchFamily="34" charset="0"/>
              <a:ea typeface="Amazon Ember" panose="020B0603020204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xmlns="" id="{4F877A80-419D-4FAB-AF19-33FF057D18AC}"/>
              </a:ext>
            </a:extLst>
          </p:cNvPr>
          <p:cNvSpPr txBox="1"/>
          <p:nvPr/>
        </p:nvSpPr>
        <p:spPr>
          <a:xfrm>
            <a:off x="5230074" y="2784044"/>
            <a:ext cx="1731855" cy="344710"/>
          </a:xfrm>
          <a:prstGeom prst="rect">
            <a:avLst/>
          </a:prstGeom>
          <a:noFill/>
        </p:spPr>
        <p:txBody>
          <a:bodyPr wrap="square" lIns="0" tIns="121920" rIns="0" bIns="0" rtlCol="0" anchor="t" anchorCtr="0">
            <a:spAutoFit/>
          </a:bodyPr>
          <a:lstStyle/>
          <a:p>
            <a:pPr algn="ctr" defTabSz="914377">
              <a:lnSpc>
                <a:spcPct val="90000"/>
              </a:lnSpc>
            </a:pPr>
            <a:r>
              <a:rPr lang="en-US" sz="1600" dirty="0">
                <a:gradFill>
                  <a:gsLst>
                    <a:gs pos="98936">
                      <a:schemeClr val="accent2"/>
                    </a:gs>
                    <a:gs pos="51064">
                      <a:schemeClr val="accent2"/>
                    </a:gs>
                  </a:gsLst>
                </a:gradFill>
                <a:latin typeface="Arial" panose="020B0604020202020204" pitchFamily="34" charset="0"/>
                <a:ea typeface="Amazon Ember" panose="020B0603020204020204" pitchFamily="34" charset="0"/>
                <a:cs typeface="Arial" panose="020B0604020202020204" pitchFamily="34" charset="0"/>
              </a:rPr>
              <a:t>Master</a:t>
            </a:r>
          </a:p>
        </p:txBody>
      </p:sp>
      <p:pic>
        <p:nvPicPr>
          <p:cNvPr id="25" name="Picture 24">
            <a:extLst>
              <a:ext uri="{FF2B5EF4-FFF2-40B4-BE49-F238E27FC236}">
                <a16:creationId xmlns:a16="http://schemas.microsoft.com/office/drawing/2014/main" xmlns="" id="{BC691E4C-2505-4A3D-83B5-5DBA13B8D1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8533" y="4908883"/>
            <a:ext cx="494937" cy="522433"/>
          </a:xfrm>
          <a:prstGeom prst="rect">
            <a:avLst/>
          </a:prstGeom>
        </p:spPr>
      </p:pic>
      <p:pic>
        <p:nvPicPr>
          <p:cNvPr id="26" name="Picture 25">
            <a:extLst>
              <a:ext uri="{FF2B5EF4-FFF2-40B4-BE49-F238E27FC236}">
                <a16:creationId xmlns:a16="http://schemas.microsoft.com/office/drawing/2014/main" xmlns="" id="{DFA9A9B0-8D10-4C45-8A0F-1E57AF191E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36329" y="4908883"/>
            <a:ext cx="494937" cy="522433"/>
          </a:xfrm>
          <a:prstGeom prst="rect">
            <a:avLst/>
          </a:prstGeom>
        </p:spPr>
      </p:pic>
      <p:pic>
        <p:nvPicPr>
          <p:cNvPr id="29" name="Picture 28">
            <a:extLst>
              <a:ext uri="{FF2B5EF4-FFF2-40B4-BE49-F238E27FC236}">
                <a16:creationId xmlns:a16="http://schemas.microsoft.com/office/drawing/2014/main" xmlns="" id="{1875D6BB-67A6-47BC-9EA6-FF99813047C2}"/>
              </a:ext>
            </a:extLst>
          </p:cNvPr>
          <p:cNvPicPr>
            <a:picLocks noChangeAspect="1"/>
          </p:cNvPicPr>
          <p:nvPr/>
        </p:nvPicPr>
        <p:blipFill>
          <a:blip r:embed="rId5"/>
          <a:stretch>
            <a:fillRect/>
          </a:stretch>
        </p:blipFill>
        <p:spPr>
          <a:xfrm>
            <a:off x="11161241" y="5563631"/>
            <a:ext cx="707911" cy="756976"/>
          </a:xfrm>
          <a:prstGeom prst="rect">
            <a:avLst/>
          </a:prstGeom>
        </p:spPr>
      </p:pic>
    </p:spTree>
    <p:extLst>
      <p:ext uri="{BB962C8B-B14F-4D97-AF65-F5344CB8AC3E}">
        <p14:creationId xmlns:p14="http://schemas.microsoft.com/office/powerpoint/2010/main" val="258599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xmlns="" id="{F6091697-F382-4B78-8CBD-86A70F3E043E}"/>
              </a:ext>
            </a:extLst>
          </p:cNvPr>
          <p:cNvGrpSpPr/>
          <p:nvPr/>
        </p:nvGrpSpPr>
        <p:grpSpPr>
          <a:xfrm>
            <a:off x="1983781" y="947451"/>
            <a:ext cx="1531080" cy="1146316"/>
            <a:chOff x="4716549" y="461656"/>
            <a:chExt cx="1748795" cy="1309328"/>
          </a:xfrm>
        </p:grpSpPr>
        <p:grpSp>
          <p:nvGrpSpPr>
            <p:cNvPr id="35" name="Group 34">
              <a:extLst>
                <a:ext uri="{FF2B5EF4-FFF2-40B4-BE49-F238E27FC236}">
                  <a16:creationId xmlns:a16="http://schemas.microsoft.com/office/drawing/2014/main" xmlns="" id="{5C2684F3-B3BC-4522-9087-66365A0ABB70}"/>
                </a:ext>
              </a:extLst>
            </p:cNvPr>
            <p:cNvGrpSpPr/>
            <p:nvPr/>
          </p:nvGrpSpPr>
          <p:grpSpPr>
            <a:xfrm>
              <a:off x="4716549" y="461656"/>
              <a:ext cx="1748795" cy="1309328"/>
              <a:chOff x="4716548" y="461653"/>
              <a:chExt cx="1748795" cy="1309319"/>
            </a:xfrm>
          </p:grpSpPr>
          <p:sp>
            <p:nvSpPr>
              <p:cNvPr id="41" name="Rectangle: Rounded Corners 72">
                <a:extLst>
                  <a:ext uri="{FF2B5EF4-FFF2-40B4-BE49-F238E27FC236}">
                    <a16:creationId xmlns:a16="http://schemas.microsoft.com/office/drawing/2014/main" xmlns="" id="{C1D40322-B57B-4B6E-AF51-0F2691A083E7}"/>
                  </a:ext>
                </a:extLst>
              </p:cNvPr>
              <p:cNvSpPr/>
              <p:nvPr/>
            </p:nvSpPr>
            <p:spPr>
              <a:xfrm>
                <a:off x="4716548" y="461653"/>
                <a:ext cx="1748795" cy="1116239"/>
              </a:xfrm>
              <a:prstGeom prst="roundRect">
                <a:avLst>
                  <a:gd name="adj" fmla="val 4249"/>
                </a:avLst>
              </a:prstGeom>
              <a:solidFill>
                <a:schemeClr val="bg1">
                  <a:lumMod val="85000"/>
                </a:schemeClr>
              </a:solidFill>
              <a:ln w="22225" cap="flat" cmpd="sng" algn="ctr">
                <a:solidFill>
                  <a:sysClr val="window" lastClr="FFFFFF"/>
                </a:solidFill>
                <a:prstDash val="solid"/>
              </a:ln>
              <a:effectLst/>
            </p:spPr>
            <p:txBody>
              <a:bodyPr rtlCol="0" anchor="ctr"/>
              <a:lstStyle/>
              <a:p>
                <a:pPr algn="ctr" defTabSz="1219170">
                  <a:defRPr/>
                </a:pPr>
                <a:endParaRPr lang="en-US" sz="2400" kern="0" dirty="0">
                  <a:solidFill>
                    <a:prstClr val="white"/>
                  </a:solidFill>
                  <a:latin typeface="Arial"/>
                </a:endParaRPr>
              </a:p>
            </p:txBody>
          </p:sp>
          <p:sp>
            <p:nvSpPr>
              <p:cNvPr id="42" name="Rectangle: Rounded Corners 75">
                <a:extLst>
                  <a:ext uri="{FF2B5EF4-FFF2-40B4-BE49-F238E27FC236}">
                    <a16:creationId xmlns:a16="http://schemas.microsoft.com/office/drawing/2014/main" xmlns="" id="{D2CCB40F-BDDB-45B9-ADFB-873AB0BACD3E}"/>
                  </a:ext>
                </a:extLst>
              </p:cNvPr>
              <p:cNvSpPr/>
              <p:nvPr/>
            </p:nvSpPr>
            <p:spPr>
              <a:xfrm>
                <a:off x="4780769" y="513768"/>
                <a:ext cx="1620352" cy="1012012"/>
              </a:xfrm>
              <a:prstGeom prst="roundRect">
                <a:avLst>
                  <a:gd name="adj" fmla="val 0"/>
                </a:avLst>
              </a:prstGeom>
              <a:noFill/>
              <a:ln w="19050" cap="flat" cmpd="sng" algn="ctr">
                <a:solidFill>
                  <a:sysClr val="window" lastClr="FFFFFF"/>
                </a:solidFill>
                <a:prstDash val="solid"/>
              </a:ln>
              <a:effectLst/>
            </p:spPr>
            <p:txBody>
              <a:bodyPr rtlCol="0" anchor="ctr"/>
              <a:lstStyle/>
              <a:p>
                <a:pPr algn="ctr" defTabSz="1219170">
                  <a:defRPr/>
                </a:pPr>
                <a:endParaRPr lang="en-US" sz="2400" kern="0" dirty="0">
                  <a:solidFill>
                    <a:prstClr val="white"/>
                  </a:solidFill>
                  <a:latin typeface="Arial"/>
                </a:endParaRPr>
              </a:p>
            </p:txBody>
          </p:sp>
          <p:sp>
            <p:nvSpPr>
              <p:cNvPr id="43" name="Rectangle 42">
                <a:extLst>
                  <a:ext uri="{FF2B5EF4-FFF2-40B4-BE49-F238E27FC236}">
                    <a16:creationId xmlns:a16="http://schemas.microsoft.com/office/drawing/2014/main" xmlns="" id="{DAD41027-74F7-4FD8-BCAF-8F96B2BF45F8}"/>
                  </a:ext>
                </a:extLst>
              </p:cNvPr>
              <p:cNvSpPr/>
              <p:nvPr/>
            </p:nvSpPr>
            <p:spPr>
              <a:xfrm>
                <a:off x="5428469" y="1577332"/>
                <a:ext cx="324953" cy="119940"/>
              </a:xfrm>
              <a:prstGeom prst="rect">
                <a:avLst/>
              </a:prstGeom>
              <a:noFill/>
              <a:ln w="22225" cap="flat" cmpd="sng" algn="ctr">
                <a:solidFill>
                  <a:sysClr val="window" lastClr="FFFFFF"/>
                </a:solidFill>
                <a:prstDash val="solid"/>
              </a:ln>
              <a:effectLst/>
            </p:spPr>
            <p:txBody>
              <a:bodyPr rtlCol="0" anchor="ctr"/>
              <a:lstStyle/>
              <a:p>
                <a:pPr algn="ctr" defTabSz="1219170">
                  <a:defRPr/>
                </a:pPr>
                <a:endParaRPr lang="en-US" sz="2400" kern="0" dirty="0">
                  <a:solidFill>
                    <a:prstClr val="white"/>
                  </a:solidFill>
                  <a:latin typeface="Arial"/>
                </a:endParaRPr>
              </a:p>
            </p:txBody>
          </p:sp>
          <p:sp>
            <p:nvSpPr>
              <p:cNvPr id="44" name="Rectangle 43">
                <a:extLst>
                  <a:ext uri="{FF2B5EF4-FFF2-40B4-BE49-F238E27FC236}">
                    <a16:creationId xmlns:a16="http://schemas.microsoft.com/office/drawing/2014/main" xmlns="" id="{59C6FA5A-F0B8-4E99-B639-2A549494CBA7}"/>
                  </a:ext>
                </a:extLst>
              </p:cNvPr>
              <p:cNvSpPr/>
              <p:nvPr/>
            </p:nvSpPr>
            <p:spPr>
              <a:xfrm>
                <a:off x="5182965" y="1699495"/>
                <a:ext cx="815960" cy="71477"/>
              </a:xfrm>
              <a:prstGeom prst="rect">
                <a:avLst/>
              </a:prstGeom>
              <a:noFill/>
              <a:ln w="22225" cap="flat" cmpd="sng" algn="ctr">
                <a:solidFill>
                  <a:sysClr val="window" lastClr="FFFFFF"/>
                </a:solidFill>
                <a:prstDash val="solid"/>
              </a:ln>
              <a:effectLst/>
            </p:spPr>
            <p:txBody>
              <a:bodyPr rtlCol="0" anchor="ctr"/>
              <a:lstStyle/>
              <a:p>
                <a:pPr algn="ctr" defTabSz="1219170">
                  <a:defRPr/>
                </a:pPr>
                <a:endParaRPr lang="en-US" sz="2400" kern="0" dirty="0">
                  <a:solidFill>
                    <a:prstClr val="white"/>
                  </a:solidFill>
                  <a:latin typeface="Arial"/>
                </a:endParaRPr>
              </a:p>
            </p:txBody>
          </p:sp>
        </p:grpSp>
        <p:cxnSp>
          <p:nvCxnSpPr>
            <p:cNvPr id="36" name="Straight Connector 35">
              <a:extLst>
                <a:ext uri="{FF2B5EF4-FFF2-40B4-BE49-F238E27FC236}">
                  <a16:creationId xmlns:a16="http://schemas.microsoft.com/office/drawing/2014/main" xmlns="" id="{3E7BEC11-7074-4564-AED0-870BCEFBBF61}"/>
                </a:ext>
              </a:extLst>
            </p:cNvPr>
            <p:cNvCxnSpPr>
              <a:cxnSpLocks/>
            </p:cNvCxnSpPr>
            <p:nvPr/>
          </p:nvCxnSpPr>
          <p:spPr>
            <a:xfrm>
              <a:off x="4780130" y="617944"/>
              <a:ext cx="1620672" cy="0"/>
            </a:xfrm>
            <a:prstGeom prst="line">
              <a:avLst/>
            </a:prstGeom>
            <a:noFill/>
            <a:ln w="19050" cap="flat" cmpd="sng" algn="ctr">
              <a:solidFill>
                <a:sysClr val="window" lastClr="FFFFFF"/>
              </a:solidFill>
              <a:prstDash val="solid"/>
            </a:ln>
            <a:effectLst/>
          </p:spPr>
        </p:cxnSp>
        <p:grpSp>
          <p:nvGrpSpPr>
            <p:cNvPr id="37" name="Group 36">
              <a:extLst>
                <a:ext uri="{FF2B5EF4-FFF2-40B4-BE49-F238E27FC236}">
                  <a16:creationId xmlns:a16="http://schemas.microsoft.com/office/drawing/2014/main" xmlns="" id="{220CBE48-999D-4EFB-B6D0-012645CBC786}"/>
                </a:ext>
              </a:extLst>
            </p:cNvPr>
            <p:cNvGrpSpPr/>
            <p:nvPr/>
          </p:nvGrpSpPr>
          <p:grpSpPr>
            <a:xfrm>
              <a:off x="6175611" y="551425"/>
              <a:ext cx="183714" cy="36578"/>
              <a:chOff x="6175612" y="544281"/>
              <a:chExt cx="183714" cy="36577"/>
            </a:xfrm>
          </p:grpSpPr>
          <p:sp>
            <p:nvSpPr>
              <p:cNvPr id="38" name="Oval 37">
                <a:extLst>
                  <a:ext uri="{FF2B5EF4-FFF2-40B4-BE49-F238E27FC236}">
                    <a16:creationId xmlns:a16="http://schemas.microsoft.com/office/drawing/2014/main" xmlns="" id="{AD0816C8-F717-4A40-AFA9-507F34864E12}"/>
                  </a:ext>
                </a:extLst>
              </p:cNvPr>
              <p:cNvSpPr/>
              <p:nvPr/>
            </p:nvSpPr>
            <p:spPr>
              <a:xfrm>
                <a:off x="6175612" y="544282"/>
                <a:ext cx="36576" cy="36576"/>
              </a:xfrm>
              <a:prstGeom prst="ellipse">
                <a:avLst/>
              </a:prstGeom>
              <a:solidFill>
                <a:schemeClr val="bg1">
                  <a:lumMod val="85000"/>
                </a:schemeClr>
              </a:solidFill>
              <a:ln w="9525" cap="flat" cmpd="sng" algn="ctr">
                <a:solidFill>
                  <a:sysClr val="window" lastClr="FFFFFF"/>
                </a:solidFill>
                <a:prstDash val="solid"/>
              </a:ln>
              <a:effectLst/>
            </p:spPr>
            <p:txBody>
              <a:bodyPr rtlCol="0" anchor="ctr"/>
              <a:lstStyle/>
              <a:p>
                <a:pPr algn="ctr" defTabSz="1219170">
                  <a:defRPr/>
                </a:pPr>
                <a:endParaRPr lang="en-US" sz="2400" kern="0" dirty="0">
                  <a:solidFill>
                    <a:prstClr val="white"/>
                  </a:solidFill>
                  <a:latin typeface="Arial"/>
                </a:endParaRPr>
              </a:p>
            </p:txBody>
          </p:sp>
          <p:sp>
            <p:nvSpPr>
              <p:cNvPr id="39" name="Oval 38">
                <a:extLst>
                  <a:ext uri="{FF2B5EF4-FFF2-40B4-BE49-F238E27FC236}">
                    <a16:creationId xmlns:a16="http://schemas.microsoft.com/office/drawing/2014/main" xmlns="" id="{5CCF331E-4CF2-4324-8E4D-524DFEBBCCF8}"/>
                  </a:ext>
                </a:extLst>
              </p:cNvPr>
              <p:cNvSpPr/>
              <p:nvPr/>
            </p:nvSpPr>
            <p:spPr>
              <a:xfrm>
                <a:off x="6249181" y="544282"/>
                <a:ext cx="36576" cy="36576"/>
              </a:xfrm>
              <a:prstGeom prst="ellipse">
                <a:avLst/>
              </a:prstGeom>
              <a:solidFill>
                <a:schemeClr val="bg1">
                  <a:lumMod val="85000"/>
                </a:schemeClr>
              </a:solidFill>
              <a:ln w="9525" cap="flat" cmpd="sng" algn="ctr">
                <a:solidFill>
                  <a:sysClr val="window" lastClr="FFFFFF"/>
                </a:solidFill>
                <a:prstDash val="solid"/>
              </a:ln>
              <a:effectLst/>
            </p:spPr>
            <p:txBody>
              <a:bodyPr rtlCol="0" anchor="ctr"/>
              <a:lstStyle/>
              <a:p>
                <a:pPr algn="ctr" defTabSz="1219170">
                  <a:defRPr/>
                </a:pPr>
                <a:endParaRPr lang="en-US" sz="2400" kern="0" dirty="0">
                  <a:solidFill>
                    <a:prstClr val="white"/>
                  </a:solidFill>
                  <a:latin typeface="Arial"/>
                </a:endParaRPr>
              </a:p>
            </p:txBody>
          </p:sp>
          <p:sp>
            <p:nvSpPr>
              <p:cNvPr id="40" name="Oval 39">
                <a:extLst>
                  <a:ext uri="{FF2B5EF4-FFF2-40B4-BE49-F238E27FC236}">
                    <a16:creationId xmlns:a16="http://schemas.microsoft.com/office/drawing/2014/main" xmlns="" id="{656FB467-7CD7-4763-9278-EE87A57BECD9}"/>
                  </a:ext>
                </a:extLst>
              </p:cNvPr>
              <p:cNvSpPr/>
              <p:nvPr/>
            </p:nvSpPr>
            <p:spPr>
              <a:xfrm>
                <a:off x="6322750" y="544281"/>
                <a:ext cx="36576" cy="36576"/>
              </a:xfrm>
              <a:prstGeom prst="ellipse">
                <a:avLst/>
              </a:prstGeom>
              <a:solidFill>
                <a:schemeClr val="bg1">
                  <a:lumMod val="85000"/>
                </a:schemeClr>
              </a:solidFill>
              <a:ln w="9525" cap="flat" cmpd="sng" algn="ctr">
                <a:solidFill>
                  <a:sysClr val="window" lastClr="FFFFFF"/>
                </a:solidFill>
                <a:prstDash val="solid"/>
              </a:ln>
              <a:effectLst/>
            </p:spPr>
            <p:txBody>
              <a:bodyPr rtlCol="0" anchor="ctr"/>
              <a:lstStyle/>
              <a:p>
                <a:pPr algn="ctr" defTabSz="1219170">
                  <a:defRPr/>
                </a:pPr>
                <a:endParaRPr lang="en-US" sz="2400" kern="0" dirty="0">
                  <a:solidFill>
                    <a:prstClr val="white"/>
                  </a:solidFill>
                  <a:latin typeface="Arial"/>
                </a:endParaRPr>
              </a:p>
            </p:txBody>
          </p:sp>
        </p:grpSp>
      </p:grpSp>
      <p:sp>
        <p:nvSpPr>
          <p:cNvPr id="4" name="Rectangle 3">
            <a:extLst>
              <a:ext uri="{FF2B5EF4-FFF2-40B4-BE49-F238E27FC236}">
                <a16:creationId xmlns:a16="http://schemas.microsoft.com/office/drawing/2014/main" xmlns="" id="{F40DC27D-5132-45FA-9F1A-B6ABFDE37352}"/>
              </a:ext>
            </a:extLst>
          </p:cNvPr>
          <p:cNvSpPr/>
          <p:nvPr/>
        </p:nvSpPr>
        <p:spPr>
          <a:xfrm>
            <a:off x="2638679" y="3843728"/>
            <a:ext cx="1658112" cy="975360"/>
          </a:xfrm>
          <a:prstGeom prst="rect">
            <a:avLst/>
          </a:prstGeom>
          <a:solidFill>
            <a:schemeClr val="bg1">
              <a:lumMod val="85000"/>
              <a:alpha val="52000"/>
            </a:schemeClr>
          </a:solid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5" name="Rectangle 4">
            <a:extLst>
              <a:ext uri="{FF2B5EF4-FFF2-40B4-BE49-F238E27FC236}">
                <a16:creationId xmlns:a16="http://schemas.microsoft.com/office/drawing/2014/main" xmlns="" id="{9E81D39C-B97D-4217-8ED7-7881DEB0DD63}"/>
              </a:ext>
            </a:extLst>
          </p:cNvPr>
          <p:cNvSpPr/>
          <p:nvPr/>
        </p:nvSpPr>
        <p:spPr>
          <a:xfrm>
            <a:off x="5266944" y="3843728"/>
            <a:ext cx="1658112" cy="975360"/>
          </a:xfrm>
          <a:prstGeom prst="rect">
            <a:avLst/>
          </a:prstGeom>
          <a:solidFill>
            <a:schemeClr val="bg1">
              <a:lumMod val="85000"/>
              <a:alpha val="52000"/>
            </a:schemeClr>
          </a:solid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6" name="Rectangle 5">
            <a:extLst>
              <a:ext uri="{FF2B5EF4-FFF2-40B4-BE49-F238E27FC236}">
                <a16:creationId xmlns:a16="http://schemas.microsoft.com/office/drawing/2014/main" xmlns="" id="{BEA3B38C-CE4F-4C9A-81A6-D860B05F9879}"/>
              </a:ext>
            </a:extLst>
          </p:cNvPr>
          <p:cNvSpPr/>
          <p:nvPr/>
        </p:nvSpPr>
        <p:spPr>
          <a:xfrm>
            <a:off x="7895212" y="3843728"/>
            <a:ext cx="1658112" cy="975360"/>
          </a:xfrm>
          <a:prstGeom prst="rect">
            <a:avLst/>
          </a:prstGeom>
          <a:solidFill>
            <a:schemeClr val="bg1">
              <a:lumMod val="85000"/>
              <a:alpha val="52000"/>
            </a:schemeClr>
          </a:solid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7" name="TextBox 6"/>
          <p:cNvSpPr txBox="1"/>
          <p:nvPr/>
        </p:nvSpPr>
        <p:spPr>
          <a:xfrm>
            <a:off x="3556001" y="2231249"/>
            <a:ext cx="5080000" cy="379656"/>
          </a:xfrm>
          <a:prstGeom prst="rect">
            <a:avLst/>
          </a:prstGeom>
          <a:noFill/>
        </p:spPr>
        <p:txBody>
          <a:bodyPr wrap="square" rtlCol="0">
            <a:spAutoFit/>
          </a:bodyPr>
          <a:lstStyle/>
          <a:p>
            <a:pPr algn="ctr" defTabSz="914377"/>
            <a:r>
              <a:rPr lang="en-US" dirty="0">
                <a:gradFill>
                  <a:gsLst>
                    <a:gs pos="4255">
                      <a:schemeClr val="accent2"/>
                    </a:gs>
                    <a:gs pos="21348">
                      <a:schemeClr val="accent2"/>
                    </a:gs>
                  </a:gsLst>
                  <a:lin ang="0" scaled="0"/>
                </a:gradFill>
                <a:latin typeface="Arial" panose="020B0604020202020204" pitchFamily="34" charset="0"/>
                <a:ea typeface="Amazon Ember" panose="020B0603020204020204" pitchFamily="34" charset="0"/>
                <a:cs typeface="Arial" panose="020B0604020202020204" pitchFamily="34" charset="0"/>
              </a:rPr>
              <a:t>mycluster.eks.amazonaws.com</a:t>
            </a:r>
          </a:p>
        </p:txBody>
      </p:sp>
      <p:sp>
        <p:nvSpPr>
          <p:cNvPr id="8" name="TextBox 32">
            <a:extLst>
              <a:ext uri="{FF2B5EF4-FFF2-40B4-BE49-F238E27FC236}">
                <a16:creationId xmlns:a16="http://schemas.microsoft.com/office/drawing/2014/main" xmlns="" id="{7CB1EBDF-F8B4-4090-AC2A-8272CEA46D5B}"/>
              </a:ext>
            </a:extLst>
          </p:cNvPr>
          <p:cNvSpPr txBox="1">
            <a:spLocks noChangeArrowheads="1"/>
          </p:cNvSpPr>
          <p:nvPr/>
        </p:nvSpPr>
        <p:spPr bwMode="auto">
          <a:xfrm>
            <a:off x="2736905" y="4947621"/>
            <a:ext cx="1461659" cy="501676"/>
          </a:xfrm>
          <a:prstGeom prst="rect">
            <a:avLst/>
          </a:prstGeom>
          <a:noFill/>
          <a:ln w="9525">
            <a:noFill/>
            <a:miter lim="800000"/>
            <a:headEnd/>
            <a:tailEnd/>
          </a:ln>
        </p:spPr>
        <p:txBody>
          <a:bodyPr wrap="square" tIns="121920">
            <a:spAutoFit/>
          </a:bodyPr>
          <a:lstStyle/>
          <a:p>
            <a:pPr algn="ctr" defTabSz="914377">
              <a:lnSpc>
                <a:spcPct val="90000"/>
              </a:lnSpc>
            </a:pPr>
            <a:r>
              <a:rPr lang="en-US" sz="1200" dirty="0">
                <a:gradFill>
                  <a:gsLst>
                    <a:gs pos="91489">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Availability </a:t>
            </a:r>
          </a:p>
          <a:p>
            <a:pPr algn="ctr" defTabSz="914377">
              <a:lnSpc>
                <a:spcPct val="90000"/>
              </a:lnSpc>
            </a:pPr>
            <a:r>
              <a:rPr lang="en-US" sz="1200" dirty="0">
                <a:gradFill>
                  <a:gsLst>
                    <a:gs pos="91489">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Zone 1</a:t>
            </a:r>
          </a:p>
        </p:txBody>
      </p:sp>
      <p:sp>
        <p:nvSpPr>
          <p:cNvPr id="9" name="Rounded Rectangle 14">
            <a:extLst>
              <a:ext uri="{FF2B5EF4-FFF2-40B4-BE49-F238E27FC236}">
                <a16:creationId xmlns:a16="http://schemas.microsoft.com/office/drawing/2014/main" xmlns="" id="{53DFE77C-E802-467C-836F-C38F3C6EFFDC}"/>
              </a:ext>
            </a:extLst>
          </p:cNvPr>
          <p:cNvSpPr/>
          <p:nvPr/>
        </p:nvSpPr>
        <p:spPr>
          <a:xfrm>
            <a:off x="2514601" y="3721808"/>
            <a:ext cx="1906267" cy="1219200"/>
          </a:xfrm>
          <a:prstGeom prst="rect">
            <a:avLst/>
          </a:prstGeom>
          <a:no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 name="Rounded Rectangle 14">
            <a:extLst>
              <a:ext uri="{FF2B5EF4-FFF2-40B4-BE49-F238E27FC236}">
                <a16:creationId xmlns:a16="http://schemas.microsoft.com/office/drawing/2014/main" xmlns="" id="{14A65CFC-0D15-4BA6-9AEC-E2804E269D15}"/>
              </a:ext>
            </a:extLst>
          </p:cNvPr>
          <p:cNvSpPr/>
          <p:nvPr/>
        </p:nvSpPr>
        <p:spPr>
          <a:xfrm>
            <a:off x="5142867" y="3721808"/>
            <a:ext cx="1906267" cy="1219200"/>
          </a:xfrm>
          <a:prstGeom prst="rect">
            <a:avLst/>
          </a:prstGeom>
          <a:no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1" name="Rounded Rectangle 14">
            <a:extLst>
              <a:ext uri="{FF2B5EF4-FFF2-40B4-BE49-F238E27FC236}">
                <a16:creationId xmlns:a16="http://schemas.microsoft.com/office/drawing/2014/main" xmlns="" id="{E05B71BA-C7F3-413C-860B-0DB5AE92E6EE}"/>
              </a:ext>
            </a:extLst>
          </p:cNvPr>
          <p:cNvSpPr/>
          <p:nvPr/>
        </p:nvSpPr>
        <p:spPr>
          <a:xfrm>
            <a:off x="7771135" y="3721808"/>
            <a:ext cx="1906267" cy="1219200"/>
          </a:xfrm>
          <a:prstGeom prst="rect">
            <a:avLst/>
          </a:prstGeom>
          <a:no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914377">
              <a:lnSpc>
                <a:spcPct val="90000"/>
              </a:lnSpc>
            </a:pPr>
            <a:endParaRPr lang="en-US" dirty="0">
              <a:solidFill>
                <a:srgbClr val="00B9FF"/>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2" name="TextBox 32">
            <a:extLst>
              <a:ext uri="{FF2B5EF4-FFF2-40B4-BE49-F238E27FC236}">
                <a16:creationId xmlns:a16="http://schemas.microsoft.com/office/drawing/2014/main" xmlns="" id="{65A26955-E4E4-455C-8874-1573C41532EC}"/>
              </a:ext>
            </a:extLst>
          </p:cNvPr>
          <p:cNvSpPr txBox="1">
            <a:spLocks noChangeArrowheads="1"/>
          </p:cNvSpPr>
          <p:nvPr/>
        </p:nvSpPr>
        <p:spPr bwMode="auto">
          <a:xfrm>
            <a:off x="5365171" y="4947621"/>
            <a:ext cx="1461659" cy="501676"/>
          </a:xfrm>
          <a:prstGeom prst="rect">
            <a:avLst/>
          </a:prstGeom>
          <a:noFill/>
          <a:ln w="9525">
            <a:noFill/>
            <a:miter lim="800000"/>
            <a:headEnd/>
            <a:tailEnd/>
          </a:ln>
        </p:spPr>
        <p:txBody>
          <a:bodyPr wrap="square" tIns="121920">
            <a:spAutoFit/>
          </a:bodyPr>
          <a:lstStyle/>
          <a:p>
            <a:pPr algn="ctr" defTabSz="914377">
              <a:lnSpc>
                <a:spcPct val="90000"/>
              </a:lnSpc>
            </a:pPr>
            <a:r>
              <a:rPr lang="en-US" sz="1200" dirty="0">
                <a:gradFill>
                  <a:gsLst>
                    <a:gs pos="91489">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Availability </a:t>
            </a:r>
          </a:p>
          <a:p>
            <a:pPr algn="ctr" defTabSz="914377">
              <a:lnSpc>
                <a:spcPct val="90000"/>
              </a:lnSpc>
            </a:pPr>
            <a:r>
              <a:rPr lang="en-US" sz="1200" dirty="0">
                <a:gradFill>
                  <a:gsLst>
                    <a:gs pos="91489">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Zone 2</a:t>
            </a:r>
          </a:p>
        </p:txBody>
      </p:sp>
      <p:sp>
        <p:nvSpPr>
          <p:cNvPr id="13" name="TextBox 32">
            <a:extLst>
              <a:ext uri="{FF2B5EF4-FFF2-40B4-BE49-F238E27FC236}">
                <a16:creationId xmlns:a16="http://schemas.microsoft.com/office/drawing/2014/main" xmlns="" id="{868FD853-A007-4803-B686-747156C8FFA1}"/>
              </a:ext>
            </a:extLst>
          </p:cNvPr>
          <p:cNvSpPr txBox="1">
            <a:spLocks noChangeArrowheads="1"/>
          </p:cNvSpPr>
          <p:nvPr/>
        </p:nvSpPr>
        <p:spPr bwMode="auto">
          <a:xfrm>
            <a:off x="7993439" y="4947621"/>
            <a:ext cx="1461659" cy="501676"/>
          </a:xfrm>
          <a:prstGeom prst="rect">
            <a:avLst/>
          </a:prstGeom>
          <a:noFill/>
          <a:ln w="9525">
            <a:noFill/>
            <a:miter lim="800000"/>
            <a:headEnd/>
            <a:tailEnd/>
          </a:ln>
        </p:spPr>
        <p:txBody>
          <a:bodyPr wrap="square" tIns="121920">
            <a:spAutoFit/>
          </a:bodyPr>
          <a:lstStyle/>
          <a:p>
            <a:pPr algn="ctr" defTabSz="914377">
              <a:lnSpc>
                <a:spcPct val="90000"/>
              </a:lnSpc>
            </a:pPr>
            <a:r>
              <a:rPr lang="en-US" sz="1200" dirty="0">
                <a:gradFill>
                  <a:gsLst>
                    <a:gs pos="91489">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Availability </a:t>
            </a:r>
          </a:p>
          <a:p>
            <a:pPr algn="ctr" defTabSz="914377">
              <a:lnSpc>
                <a:spcPct val="90000"/>
              </a:lnSpc>
            </a:pPr>
            <a:r>
              <a:rPr lang="en-US" sz="1200" dirty="0">
                <a:gradFill>
                  <a:gsLst>
                    <a:gs pos="91489">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Zone 3</a:t>
            </a:r>
          </a:p>
        </p:txBody>
      </p:sp>
      <p:pic>
        <p:nvPicPr>
          <p:cNvPr id="14" name="Picture 13">
            <a:extLst>
              <a:ext uri="{FF2B5EF4-FFF2-40B4-BE49-F238E27FC236}">
                <a16:creationId xmlns:a16="http://schemas.microsoft.com/office/drawing/2014/main" xmlns="" id="{129B3230-E020-47FB-82D0-CF9C0975EC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0108" y="4070025"/>
            <a:ext cx="495257" cy="522769"/>
          </a:xfrm>
          <a:prstGeom prst="rect">
            <a:avLst/>
          </a:prstGeom>
        </p:spPr>
      </p:pic>
      <p:pic>
        <p:nvPicPr>
          <p:cNvPr id="15" name="Picture 14">
            <a:extLst>
              <a:ext uri="{FF2B5EF4-FFF2-40B4-BE49-F238E27FC236}">
                <a16:creationId xmlns:a16="http://schemas.microsoft.com/office/drawing/2014/main" xmlns="" id="{A9326A70-CF3A-4056-BC10-68C9C64E5E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8373" y="4070025"/>
            <a:ext cx="495257" cy="522769"/>
          </a:xfrm>
          <a:prstGeom prst="rect">
            <a:avLst/>
          </a:prstGeom>
        </p:spPr>
      </p:pic>
      <p:pic>
        <p:nvPicPr>
          <p:cNvPr id="16" name="Picture 15">
            <a:extLst>
              <a:ext uri="{FF2B5EF4-FFF2-40B4-BE49-F238E27FC236}">
                <a16:creationId xmlns:a16="http://schemas.microsoft.com/office/drawing/2014/main" xmlns="" id="{1AD08C17-8D7D-4093-85A4-9AAF5C2F6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6641" y="4070025"/>
            <a:ext cx="495257" cy="522769"/>
          </a:xfrm>
          <a:prstGeom prst="rect">
            <a:avLst/>
          </a:prstGeom>
        </p:spPr>
      </p:pic>
      <p:grpSp>
        <p:nvGrpSpPr>
          <p:cNvPr id="17" name="Group 16">
            <a:extLst>
              <a:ext uri="{FF2B5EF4-FFF2-40B4-BE49-F238E27FC236}">
                <a16:creationId xmlns:a16="http://schemas.microsoft.com/office/drawing/2014/main" xmlns="" id="{74FD22DC-29B3-43F6-84A4-206C95B57921}"/>
              </a:ext>
            </a:extLst>
          </p:cNvPr>
          <p:cNvGrpSpPr/>
          <p:nvPr/>
        </p:nvGrpSpPr>
        <p:grpSpPr>
          <a:xfrm>
            <a:off x="5172527" y="963639"/>
            <a:ext cx="1846947" cy="1205647"/>
            <a:chOff x="3879395" y="1037430"/>
            <a:chExt cx="1385210" cy="904235"/>
          </a:xfrm>
        </p:grpSpPr>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9395" y="1037430"/>
              <a:ext cx="1385210" cy="904235"/>
            </a:xfrm>
            <a:prstGeom prst="rect">
              <a:avLst/>
            </a:prstGeom>
          </p:spPr>
        </p:pic>
        <p:sp>
          <p:nvSpPr>
            <p:cNvPr id="19" name="Rectangle 18">
              <a:extLst>
                <a:ext uri="{FF2B5EF4-FFF2-40B4-BE49-F238E27FC236}">
                  <a16:creationId xmlns:a16="http://schemas.microsoft.com/office/drawing/2014/main" xmlns="" id="{DD75C1DA-E142-49D3-8BB9-AE0675C53CAF}"/>
                </a:ext>
              </a:extLst>
            </p:cNvPr>
            <p:cNvSpPr/>
            <p:nvPr/>
          </p:nvSpPr>
          <p:spPr>
            <a:xfrm>
              <a:off x="4105275" y="1400175"/>
              <a:ext cx="926555" cy="428625"/>
            </a:xfrm>
            <a:prstGeom prst="rect">
              <a:avLst/>
            </a:prstGeom>
            <a:solidFill>
              <a:srgbClr val="F5853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dirty="0">
                <a:solidFill>
                  <a:srgbClr val="FFFFFF"/>
                </a:solidFill>
                <a:latin typeface="Arial"/>
              </a:endParaRPr>
            </a:p>
          </p:txBody>
        </p:sp>
        <p:grpSp>
          <p:nvGrpSpPr>
            <p:cNvPr id="20" name="Group 4">
              <a:extLst>
                <a:ext uri="{FF2B5EF4-FFF2-40B4-BE49-F238E27FC236}">
                  <a16:creationId xmlns:a16="http://schemas.microsoft.com/office/drawing/2014/main" xmlns="" id="{CE1CBA1F-8856-4D0D-A041-1418C8E8A544}"/>
                </a:ext>
              </a:extLst>
            </p:cNvPr>
            <p:cNvGrpSpPr>
              <a:grpSpLocks noChangeAspect="1"/>
            </p:cNvGrpSpPr>
            <p:nvPr/>
          </p:nvGrpSpPr>
          <p:grpSpPr bwMode="auto">
            <a:xfrm>
              <a:off x="4166098" y="1353702"/>
              <a:ext cx="754654" cy="454958"/>
              <a:chOff x="2671" y="1494"/>
              <a:chExt cx="418" cy="252"/>
            </a:xfrm>
          </p:grpSpPr>
          <p:sp>
            <p:nvSpPr>
              <p:cNvPr id="21" name="AutoShape 3">
                <a:extLst>
                  <a:ext uri="{FF2B5EF4-FFF2-40B4-BE49-F238E27FC236}">
                    <a16:creationId xmlns:a16="http://schemas.microsoft.com/office/drawing/2014/main" xmlns="" id="{0B0807C4-F333-47E2-991D-9BAB77ABA598}"/>
                  </a:ext>
                </a:extLst>
              </p:cNvPr>
              <p:cNvSpPr>
                <a:spLocks noChangeAspect="1" noChangeArrowheads="1" noTextEdit="1"/>
              </p:cNvSpPr>
              <p:nvPr/>
            </p:nvSpPr>
            <p:spPr bwMode="auto">
              <a:xfrm>
                <a:off x="2671" y="1494"/>
                <a:ext cx="41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a:endParaRPr>
              </a:p>
            </p:txBody>
          </p:sp>
          <p:sp>
            <p:nvSpPr>
              <p:cNvPr id="22" name="Freeform 5">
                <a:extLst>
                  <a:ext uri="{FF2B5EF4-FFF2-40B4-BE49-F238E27FC236}">
                    <a16:creationId xmlns:a16="http://schemas.microsoft.com/office/drawing/2014/main" xmlns="" id="{7C30FCFD-4EBF-4B8D-AD75-B57EEF25E2EA}"/>
                  </a:ext>
                </a:extLst>
              </p:cNvPr>
              <p:cNvSpPr>
                <a:spLocks noEditPoints="1"/>
              </p:cNvSpPr>
              <p:nvPr/>
            </p:nvSpPr>
            <p:spPr bwMode="auto">
              <a:xfrm>
                <a:off x="2688" y="1494"/>
                <a:ext cx="382" cy="130"/>
              </a:xfrm>
              <a:custGeom>
                <a:avLst/>
                <a:gdLst>
                  <a:gd name="T0" fmla="*/ 49 w 184"/>
                  <a:gd name="T1" fmla="*/ 49 h 62"/>
                  <a:gd name="T2" fmla="*/ 52 w 184"/>
                  <a:gd name="T3" fmla="*/ 56 h 62"/>
                  <a:gd name="T4" fmla="*/ 46 w 184"/>
                  <a:gd name="T5" fmla="*/ 60 h 62"/>
                  <a:gd name="T6" fmla="*/ 43 w 184"/>
                  <a:gd name="T7" fmla="*/ 60 h 62"/>
                  <a:gd name="T8" fmla="*/ 38 w 184"/>
                  <a:gd name="T9" fmla="*/ 53 h 62"/>
                  <a:gd name="T10" fmla="*/ 5 w 184"/>
                  <a:gd name="T11" fmla="*/ 57 h 62"/>
                  <a:gd name="T12" fmla="*/ 6 w 184"/>
                  <a:gd name="T13" fmla="*/ 31 h 62"/>
                  <a:gd name="T14" fmla="*/ 30 w 184"/>
                  <a:gd name="T15" fmla="*/ 26 h 62"/>
                  <a:gd name="T16" fmla="*/ 37 w 184"/>
                  <a:gd name="T17" fmla="*/ 23 h 62"/>
                  <a:gd name="T18" fmla="*/ 23 w 184"/>
                  <a:gd name="T19" fmla="*/ 9 h 62"/>
                  <a:gd name="T20" fmla="*/ 9 w 184"/>
                  <a:gd name="T21" fmla="*/ 12 h 62"/>
                  <a:gd name="T22" fmla="*/ 6 w 184"/>
                  <a:gd name="T23" fmla="*/ 13 h 62"/>
                  <a:gd name="T24" fmla="*/ 4 w 184"/>
                  <a:gd name="T25" fmla="*/ 8 h 62"/>
                  <a:gd name="T26" fmla="*/ 7 w 184"/>
                  <a:gd name="T27" fmla="*/ 4 h 62"/>
                  <a:gd name="T28" fmla="*/ 25 w 184"/>
                  <a:gd name="T29" fmla="*/ 0 h 62"/>
                  <a:gd name="T30" fmla="*/ 48 w 184"/>
                  <a:gd name="T31" fmla="*/ 22 h 62"/>
                  <a:gd name="T32" fmla="*/ 21 w 184"/>
                  <a:gd name="T33" fmla="*/ 54 h 62"/>
                  <a:gd name="T34" fmla="*/ 35 w 184"/>
                  <a:gd name="T35" fmla="*/ 48 h 62"/>
                  <a:gd name="T36" fmla="*/ 37 w 184"/>
                  <a:gd name="T37" fmla="*/ 38 h 62"/>
                  <a:gd name="T38" fmla="*/ 31 w 184"/>
                  <a:gd name="T39" fmla="*/ 34 h 62"/>
                  <a:gd name="T40" fmla="*/ 15 w 184"/>
                  <a:gd name="T41" fmla="*/ 36 h 62"/>
                  <a:gd name="T42" fmla="*/ 14 w 184"/>
                  <a:gd name="T43" fmla="*/ 51 h 62"/>
                  <a:gd name="T44" fmla="*/ 75 w 184"/>
                  <a:gd name="T45" fmla="*/ 61 h 62"/>
                  <a:gd name="T46" fmla="*/ 71 w 184"/>
                  <a:gd name="T47" fmla="*/ 57 h 62"/>
                  <a:gd name="T48" fmla="*/ 55 w 184"/>
                  <a:gd name="T49" fmla="*/ 3 h 62"/>
                  <a:gd name="T50" fmla="*/ 63 w 184"/>
                  <a:gd name="T51" fmla="*/ 2 h 62"/>
                  <a:gd name="T52" fmla="*/ 67 w 184"/>
                  <a:gd name="T53" fmla="*/ 5 h 62"/>
                  <a:gd name="T54" fmla="*/ 88 w 184"/>
                  <a:gd name="T55" fmla="*/ 5 h 62"/>
                  <a:gd name="T56" fmla="*/ 92 w 184"/>
                  <a:gd name="T57" fmla="*/ 2 h 62"/>
                  <a:gd name="T58" fmla="*/ 100 w 184"/>
                  <a:gd name="T59" fmla="*/ 2 h 62"/>
                  <a:gd name="T60" fmla="*/ 112 w 184"/>
                  <a:gd name="T61" fmla="*/ 50 h 62"/>
                  <a:gd name="T62" fmla="*/ 125 w 184"/>
                  <a:gd name="T63" fmla="*/ 2 h 62"/>
                  <a:gd name="T64" fmla="*/ 134 w 184"/>
                  <a:gd name="T65" fmla="*/ 2 h 62"/>
                  <a:gd name="T66" fmla="*/ 135 w 184"/>
                  <a:gd name="T67" fmla="*/ 4 h 62"/>
                  <a:gd name="T68" fmla="*/ 119 w 184"/>
                  <a:gd name="T69" fmla="*/ 57 h 62"/>
                  <a:gd name="T70" fmla="*/ 115 w 184"/>
                  <a:gd name="T71" fmla="*/ 61 h 62"/>
                  <a:gd name="T72" fmla="*/ 106 w 184"/>
                  <a:gd name="T73" fmla="*/ 60 h 62"/>
                  <a:gd name="T74" fmla="*/ 95 w 184"/>
                  <a:gd name="T75" fmla="*/ 15 h 62"/>
                  <a:gd name="T76" fmla="*/ 83 w 184"/>
                  <a:gd name="T77" fmla="*/ 60 h 62"/>
                  <a:gd name="T78" fmla="*/ 75 w 184"/>
                  <a:gd name="T79" fmla="*/ 61 h 62"/>
                  <a:gd name="T80" fmla="*/ 150 w 184"/>
                  <a:gd name="T81" fmla="*/ 61 h 62"/>
                  <a:gd name="T82" fmla="*/ 140 w 184"/>
                  <a:gd name="T83" fmla="*/ 57 h 62"/>
                  <a:gd name="T84" fmla="*/ 140 w 184"/>
                  <a:gd name="T85" fmla="*/ 52 h 62"/>
                  <a:gd name="T86" fmla="*/ 143 w 184"/>
                  <a:gd name="T87" fmla="*/ 50 h 62"/>
                  <a:gd name="T88" fmla="*/ 152 w 184"/>
                  <a:gd name="T89" fmla="*/ 53 h 62"/>
                  <a:gd name="T90" fmla="*/ 169 w 184"/>
                  <a:gd name="T91" fmla="*/ 51 h 62"/>
                  <a:gd name="T92" fmla="*/ 171 w 184"/>
                  <a:gd name="T93" fmla="*/ 40 h 62"/>
                  <a:gd name="T94" fmla="*/ 154 w 184"/>
                  <a:gd name="T95" fmla="*/ 34 h 62"/>
                  <a:gd name="T96" fmla="*/ 141 w 184"/>
                  <a:gd name="T97" fmla="*/ 17 h 62"/>
                  <a:gd name="T98" fmla="*/ 147 w 184"/>
                  <a:gd name="T99" fmla="*/ 5 h 62"/>
                  <a:gd name="T100" fmla="*/ 162 w 184"/>
                  <a:gd name="T101" fmla="*/ 0 h 62"/>
                  <a:gd name="T102" fmla="*/ 171 w 184"/>
                  <a:gd name="T103" fmla="*/ 1 h 62"/>
                  <a:gd name="T104" fmla="*/ 178 w 184"/>
                  <a:gd name="T105" fmla="*/ 3 h 62"/>
                  <a:gd name="T106" fmla="*/ 180 w 184"/>
                  <a:gd name="T107" fmla="*/ 7 h 62"/>
                  <a:gd name="T108" fmla="*/ 179 w 184"/>
                  <a:gd name="T109" fmla="*/ 12 h 62"/>
                  <a:gd name="T110" fmla="*/ 163 w 184"/>
                  <a:gd name="T111" fmla="*/ 9 h 62"/>
                  <a:gd name="T112" fmla="*/ 151 w 184"/>
                  <a:gd name="T113" fmla="*/ 17 h 62"/>
                  <a:gd name="T114" fmla="*/ 161 w 184"/>
                  <a:gd name="T115" fmla="*/ 25 h 62"/>
                  <a:gd name="T116" fmla="*/ 181 w 184"/>
                  <a:gd name="T117" fmla="*/ 35 h 62"/>
                  <a:gd name="T118" fmla="*/ 182 w 184"/>
                  <a:gd name="T119" fmla="*/ 52 h 62"/>
                  <a:gd name="T120" fmla="*/ 170 w 184"/>
                  <a:gd name="T1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4" h="62">
                    <a:moveTo>
                      <a:pt x="48" y="43"/>
                    </a:moveTo>
                    <a:cubicBezTo>
                      <a:pt x="48" y="46"/>
                      <a:pt x="49" y="48"/>
                      <a:pt x="49" y="49"/>
                    </a:cubicBezTo>
                    <a:cubicBezTo>
                      <a:pt x="50" y="51"/>
                      <a:pt x="50" y="52"/>
                      <a:pt x="51" y="54"/>
                    </a:cubicBezTo>
                    <a:cubicBezTo>
                      <a:pt x="52" y="55"/>
                      <a:pt x="52" y="55"/>
                      <a:pt x="52" y="56"/>
                    </a:cubicBezTo>
                    <a:cubicBezTo>
                      <a:pt x="52" y="56"/>
                      <a:pt x="51" y="57"/>
                      <a:pt x="50" y="58"/>
                    </a:cubicBezTo>
                    <a:cubicBezTo>
                      <a:pt x="46" y="60"/>
                      <a:pt x="46" y="60"/>
                      <a:pt x="46" y="60"/>
                    </a:cubicBezTo>
                    <a:cubicBezTo>
                      <a:pt x="46" y="61"/>
                      <a:pt x="45" y="61"/>
                      <a:pt x="45" y="61"/>
                    </a:cubicBezTo>
                    <a:cubicBezTo>
                      <a:pt x="44" y="61"/>
                      <a:pt x="43" y="61"/>
                      <a:pt x="43" y="60"/>
                    </a:cubicBezTo>
                    <a:cubicBezTo>
                      <a:pt x="42" y="59"/>
                      <a:pt x="41" y="58"/>
                      <a:pt x="40" y="57"/>
                    </a:cubicBezTo>
                    <a:cubicBezTo>
                      <a:pt x="39" y="56"/>
                      <a:pt x="39" y="55"/>
                      <a:pt x="38" y="53"/>
                    </a:cubicBezTo>
                    <a:cubicBezTo>
                      <a:pt x="33" y="59"/>
                      <a:pt x="26" y="62"/>
                      <a:pt x="19" y="62"/>
                    </a:cubicBezTo>
                    <a:cubicBezTo>
                      <a:pt x="13" y="62"/>
                      <a:pt x="9" y="61"/>
                      <a:pt x="5" y="57"/>
                    </a:cubicBezTo>
                    <a:cubicBezTo>
                      <a:pt x="2" y="54"/>
                      <a:pt x="0" y="50"/>
                      <a:pt x="0" y="45"/>
                    </a:cubicBezTo>
                    <a:cubicBezTo>
                      <a:pt x="0" y="39"/>
                      <a:pt x="2" y="34"/>
                      <a:pt x="6" y="31"/>
                    </a:cubicBezTo>
                    <a:cubicBezTo>
                      <a:pt x="10" y="28"/>
                      <a:pt x="16" y="26"/>
                      <a:pt x="23" y="26"/>
                    </a:cubicBezTo>
                    <a:cubicBezTo>
                      <a:pt x="25" y="26"/>
                      <a:pt x="27" y="26"/>
                      <a:pt x="30" y="26"/>
                    </a:cubicBezTo>
                    <a:cubicBezTo>
                      <a:pt x="32" y="27"/>
                      <a:pt x="35" y="27"/>
                      <a:pt x="37" y="28"/>
                    </a:cubicBezTo>
                    <a:cubicBezTo>
                      <a:pt x="37" y="23"/>
                      <a:pt x="37" y="23"/>
                      <a:pt x="37" y="23"/>
                    </a:cubicBezTo>
                    <a:cubicBezTo>
                      <a:pt x="37" y="18"/>
                      <a:pt x="36" y="14"/>
                      <a:pt x="34" y="12"/>
                    </a:cubicBezTo>
                    <a:cubicBezTo>
                      <a:pt x="32" y="10"/>
                      <a:pt x="29" y="9"/>
                      <a:pt x="23" y="9"/>
                    </a:cubicBezTo>
                    <a:cubicBezTo>
                      <a:pt x="21" y="9"/>
                      <a:pt x="19" y="9"/>
                      <a:pt x="16" y="10"/>
                    </a:cubicBezTo>
                    <a:cubicBezTo>
                      <a:pt x="14" y="11"/>
                      <a:pt x="11" y="11"/>
                      <a:pt x="9" y="12"/>
                    </a:cubicBezTo>
                    <a:cubicBezTo>
                      <a:pt x="8" y="13"/>
                      <a:pt x="7" y="13"/>
                      <a:pt x="7" y="13"/>
                    </a:cubicBezTo>
                    <a:cubicBezTo>
                      <a:pt x="6" y="13"/>
                      <a:pt x="6" y="13"/>
                      <a:pt x="6" y="13"/>
                    </a:cubicBezTo>
                    <a:cubicBezTo>
                      <a:pt x="5" y="13"/>
                      <a:pt x="4" y="13"/>
                      <a:pt x="4" y="11"/>
                    </a:cubicBezTo>
                    <a:cubicBezTo>
                      <a:pt x="4" y="8"/>
                      <a:pt x="4" y="8"/>
                      <a:pt x="4" y="8"/>
                    </a:cubicBezTo>
                    <a:cubicBezTo>
                      <a:pt x="4" y="7"/>
                      <a:pt x="5" y="6"/>
                      <a:pt x="5" y="6"/>
                    </a:cubicBezTo>
                    <a:cubicBezTo>
                      <a:pt x="5" y="5"/>
                      <a:pt x="6" y="5"/>
                      <a:pt x="7" y="4"/>
                    </a:cubicBezTo>
                    <a:cubicBezTo>
                      <a:pt x="9" y="3"/>
                      <a:pt x="12" y="2"/>
                      <a:pt x="15" y="1"/>
                    </a:cubicBezTo>
                    <a:cubicBezTo>
                      <a:pt x="18" y="0"/>
                      <a:pt x="22" y="0"/>
                      <a:pt x="25" y="0"/>
                    </a:cubicBezTo>
                    <a:cubicBezTo>
                      <a:pt x="33" y="0"/>
                      <a:pt x="39" y="2"/>
                      <a:pt x="43" y="5"/>
                    </a:cubicBezTo>
                    <a:cubicBezTo>
                      <a:pt x="47" y="9"/>
                      <a:pt x="48" y="14"/>
                      <a:pt x="48" y="22"/>
                    </a:cubicBezTo>
                    <a:lnTo>
                      <a:pt x="48" y="43"/>
                    </a:lnTo>
                    <a:close/>
                    <a:moveTo>
                      <a:pt x="21" y="54"/>
                    </a:moveTo>
                    <a:cubicBezTo>
                      <a:pt x="24" y="54"/>
                      <a:pt x="26" y="53"/>
                      <a:pt x="28" y="52"/>
                    </a:cubicBezTo>
                    <a:cubicBezTo>
                      <a:pt x="31" y="51"/>
                      <a:pt x="33" y="50"/>
                      <a:pt x="35" y="48"/>
                    </a:cubicBezTo>
                    <a:cubicBezTo>
                      <a:pt x="36" y="47"/>
                      <a:pt x="36" y="45"/>
                      <a:pt x="37" y="44"/>
                    </a:cubicBezTo>
                    <a:cubicBezTo>
                      <a:pt x="37" y="42"/>
                      <a:pt x="37" y="40"/>
                      <a:pt x="37" y="38"/>
                    </a:cubicBezTo>
                    <a:cubicBezTo>
                      <a:pt x="37" y="35"/>
                      <a:pt x="37" y="35"/>
                      <a:pt x="37" y="35"/>
                    </a:cubicBezTo>
                    <a:cubicBezTo>
                      <a:pt x="35" y="35"/>
                      <a:pt x="33" y="34"/>
                      <a:pt x="31" y="34"/>
                    </a:cubicBezTo>
                    <a:cubicBezTo>
                      <a:pt x="29" y="34"/>
                      <a:pt x="27" y="34"/>
                      <a:pt x="25" y="34"/>
                    </a:cubicBezTo>
                    <a:cubicBezTo>
                      <a:pt x="21" y="34"/>
                      <a:pt x="17" y="35"/>
                      <a:pt x="15" y="36"/>
                    </a:cubicBezTo>
                    <a:cubicBezTo>
                      <a:pt x="13" y="38"/>
                      <a:pt x="12" y="41"/>
                      <a:pt x="12" y="44"/>
                    </a:cubicBezTo>
                    <a:cubicBezTo>
                      <a:pt x="12" y="47"/>
                      <a:pt x="13" y="50"/>
                      <a:pt x="14" y="51"/>
                    </a:cubicBezTo>
                    <a:cubicBezTo>
                      <a:pt x="16" y="53"/>
                      <a:pt x="18" y="54"/>
                      <a:pt x="21" y="54"/>
                    </a:cubicBezTo>
                    <a:close/>
                    <a:moveTo>
                      <a:pt x="75" y="61"/>
                    </a:moveTo>
                    <a:cubicBezTo>
                      <a:pt x="74" y="61"/>
                      <a:pt x="73" y="61"/>
                      <a:pt x="72" y="60"/>
                    </a:cubicBezTo>
                    <a:cubicBezTo>
                      <a:pt x="72" y="60"/>
                      <a:pt x="71" y="59"/>
                      <a:pt x="71" y="57"/>
                    </a:cubicBezTo>
                    <a:cubicBezTo>
                      <a:pt x="55" y="6"/>
                      <a:pt x="55" y="6"/>
                      <a:pt x="55" y="6"/>
                    </a:cubicBezTo>
                    <a:cubicBezTo>
                      <a:pt x="55" y="5"/>
                      <a:pt x="55" y="4"/>
                      <a:pt x="55" y="3"/>
                    </a:cubicBezTo>
                    <a:cubicBezTo>
                      <a:pt x="55" y="2"/>
                      <a:pt x="55" y="2"/>
                      <a:pt x="56" y="2"/>
                    </a:cubicBezTo>
                    <a:cubicBezTo>
                      <a:pt x="63" y="2"/>
                      <a:pt x="63" y="2"/>
                      <a:pt x="63" y="2"/>
                    </a:cubicBezTo>
                    <a:cubicBezTo>
                      <a:pt x="64" y="2"/>
                      <a:pt x="65" y="2"/>
                      <a:pt x="65" y="2"/>
                    </a:cubicBezTo>
                    <a:cubicBezTo>
                      <a:pt x="66" y="3"/>
                      <a:pt x="66" y="4"/>
                      <a:pt x="67" y="5"/>
                    </a:cubicBezTo>
                    <a:cubicBezTo>
                      <a:pt x="78" y="49"/>
                      <a:pt x="78" y="49"/>
                      <a:pt x="78" y="49"/>
                    </a:cubicBezTo>
                    <a:cubicBezTo>
                      <a:pt x="88" y="5"/>
                      <a:pt x="88" y="5"/>
                      <a:pt x="88" y="5"/>
                    </a:cubicBezTo>
                    <a:cubicBezTo>
                      <a:pt x="89" y="4"/>
                      <a:pt x="89" y="3"/>
                      <a:pt x="90" y="2"/>
                    </a:cubicBezTo>
                    <a:cubicBezTo>
                      <a:pt x="90" y="2"/>
                      <a:pt x="91" y="2"/>
                      <a:pt x="92" y="2"/>
                    </a:cubicBezTo>
                    <a:cubicBezTo>
                      <a:pt x="98" y="2"/>
                      <a:pt x="98" y="2"/>
                      <a:pt x="98" y="2"/>
                    </a:cubicBezTo>
                    <a:cubicBezTo>
                      <a:pt x="99" y="2"/>
                      <a:pt x="100" y="2"/>
                      <a:pt x="100" y="2"/>
                    </a:cubicBezTo>
                    <a:cubicBezTo>
                      <a:pt x="101" y="3"/>
                      <a:pt x="101" y="4"/>
                      <a:pt x="102" y="5"/>
                    </a:cubicBezTo>
                    <a:cubicBezTo>
                      <a:pt x="112" y="50"/>
                      <a:pt x="112" y="50"/>
                      <a:pt x="112" y="50"/>
                    </a:cubicBezTo>
                    <a:cubicBezTo>
                      <a:pt x="124" y="5"/>
                      <a:pt x="124" y="5"/>
                      <a:pt x="124" y="5"/>
                    </a:cubicBezTo>
                    <a:cubicBezTo>
                      <a:pt x="124" y="4"/>
                      <a:pt x="124" y="3"/>
                      <a:pt x="125" y="2"/>
                    </a:cubicBezTo>
                    <a:cubicBezTo>
                      <a:pt x="125" y="2"/>
                      <a:pt x="126" y="2"/>
                      <a:pt x="127" y="2"/>
                    </a:cubicBezTo>
                    <a:cubicBezTo>
                      <a:pt x="134" y="2"/>
                      <a:pt x="134" y="2"/>
                      <a:pt x="134" y="2"/>
                    </a:cubicBezTo>
                    <a:cubicBezTo>
                      <a:pt x="135" y="2"/>
                      <a:pt x="135" y="2"/>
                      <a:pt x="135" y="3"/>
                    </a:cubicBezTo>
                    <a:cubicBezTo>
                      <a:pt x="135" y="4"/>
                      <a:pt x="135" y="4"/>
                      <a:pt x="135" y="4"/>
                    </a:cubicBezTo>
                    <a:cubicBezTo>
                      <a:pt x="135" y="5"/>
                      <a:pt x="135" y="5"/>
                      <a:pt x="135" y="6"/>
                    </a:cubicBezTo>
                    <a:cubicBezTo>
                      <a:pt x="119" y="57"/>
                      <a:pt x="119" y="57"/>
                      <a:pt x="119" y="57"/>
                    </a:cubicBezTo>
                    <a:cubicBezTo>
                      <a:pt x="118" y="59"/>
                      <a:pt x="118" y="60"/>
                      <a:pt x="117" y="60"/>
                    </a:cubicBezTo>
                    <a:cubicBezTo>
                      <a:pt x="117" y="61"/>
                      <a:pt x="116" y="61"/>
                      <a:pt x="115" y="61"/>
                    </a:cubicBezTo>
                    <a:cubicBezTo>
                      <a:pt x="109" y="61"/>
                      <a:pt x="109" y="61"/>
                      <a:pt x="109" y="61"/>
                    </a:cubicBezTo>
                    <a:cubicBezTo>
                      <a:pt x="108" y="61"/>
                      <a:pt x="107" y="61"/>
                      <a:pt x="106" y="60"/>
                    </a:cubicBezTo>
                    <a:cubicBezTo>
                      <a:pt x="106" y="60"/>
                      <a:pt x="105" y="59"/>
                      <a:pt x="105" y="57"/>
                    </a:cubicBezTo>
                    <a:cubicBezTo>
                      <a:pt x="95" y="15"/>
                      <a:pt x="95" y="15"/>
                      <a:pt x="95" y="15"/>
                    </a:cubicBezTo>
                    <a:cubicBezTo>
                      <a:pt x="84" y="57"/>
                      <a:pt x="84" y="57"/>
                      <a:pt x="84" y="57"/>
                    </a:cubicBezTo>
                    <a:cubicBezTo>
                      <a:pt x="84" y="59"/>
                      <a:pt x="84" y="60"/>
                      <a:pt x="83" y="60"/>
                    </a:cubicBezTo>
                    <a:cubicBezTo>
                      <a:pt x="83" y="61"/>
                      <a:pt x="82" y="61"/>
                      <a:pt x="80" y="61"/>
                    </a:cubicBezTo>
                    <a:lnTo>
                      <a:pt x="75" y="61"/>
                    </a:lnTo>
                    <a:close/>
                    <a:moveTo>
                      <a:pt x="160" y="62"/>
                    </a:moveTo>
                    <a:cubicBezTo>
                      <a:pt x="157" y="62"/>
                      <a:pt x="153" y="62"/>
                      <a:pt x="150" y="61"/>
                    </a:cubicBezTo>
                    <a:cubicBezTo>
                      <a:pt x="147" y="61"/>
                      <a:pt x="144" y="60"/>
                      <a:pt x="142" y="59"/>
                    </a:cubicBezTo>
                    <a:cubicBezTo>
                      <a:pt x="141" y="58"/>
                      <a:pt x="141" y="57"/>
                      <a:pt x="140" y="57"/>
                    </a:cubicBezTo>
                    <a:cubicBezTo>
                      <a:pt x="140" y="56"/>
                      <a:pt x="140" y="56"/>
                      <a:pt x="140" y="55"/>
                    </a:cubicBezTo>
                    <a:cubicBezTo>
                      <a:pt x="140" y="52"/>
                      <a:pt x="140" y="52"/>
                      <a:pt x="140" y="52"/>
                    </a:cubicBezTo>
                    <a:cubicBezTo>
                      <a:pt x="140" y="50"/>
                      <a:pt x="140" y="49"/>
                      <a:pt x="141" y="49"/>
                    </a:cubicBezTo>
                    <a:cubicBezTo>
                      <a:pt x="142" y="49"/>
                      <a:pt x="142" y="50"/>
                      <a:pt x="143" y="50"/>
                    </a:cubicBezTo>
                    <a:cubicBezTo>
                      <a:pt x="143" y="50"/>
                      <a:pt x="144" y="50"/>
                      <a:pt x="144" y="50"/>
                    </a:cubicBezTo>
                    <a:cubicBezTo>
                      <a:pt x="147" y="51"/>
                      <a:pt x="149" y="52"/>
                      <a:pt x="152" y="53"/>
                    </a:cubicBezTo>
                    <a:cubicBezTo>
                      <a:pt x="154" y="53"/>
                      <a:pt x="157" y="54"/>
                      <a:pt x="160" y="54"/>
                    </a:cubicBezTo>
                    <a:cubicBezTo>
                      <a:pt x="164" y="54"/>
                      <a:pt x="167" y="53"/>
                      <a:pt x="169" y="51"/>
                    </a:cubicBezTo>
                    <a:cubicBezTo>
                      <a:pt x="172" y="50"/>
                      <a:pt x="173" y="48"/>
                      <a:pt x="173" y="45"/>
                    </a:cubicBezTo>
                    <a:cubicBezTo>
                      <a:pt x="173" y="43"/>
                      <a:pt x="172" y="42"/>
                      <a:pt x="171" y="40"/>
                    </a:cubicBezTo>
                    <a:cubicBezTo>
                      <a:pt x="170" y="39"/>
                      <a:pt x="167" y="38"/>
                      <a:pt x="164" y="37"/>
                    </a:cubicBezTo>
                    <a:cubicBezTo>
                      <a:pt x="154" y="34"/>
                      <a:pt x="154" y="34"/>
                      <a:pt x="154" y="34"/>
                    </a:cubicBezTo>
                    <a:cubicBezTo>
                      <a:pt x="150" y="32"/>
                      <a:pt x="146" y="30"/>
                      <a:pt x="144" y="27"/>
                    </a:cubicBezTo>
                    <a:cubicBezTo>
                      <a:pt x="142" y="24"/>
                      <a:pt x="141" y="21"/>
                      <a:pt x="141" y="17"/>
                    </a:cubicBezTo>
                    <a:cubicBezTo>
                      <a:pt x="141" y="15"/>
                      <a:pt x="141" y="12"/>
                      <a:pt x="142" y="10"/>
                    </a:cubicBezTo>
                    <a:cubicBezTo>
                      <a:pt x="144" y="8"/>
                      <a:pt x="145" y="6"/>
                      <a:pt x="147" y="5"/>
                    </a:cubicBezTo>
                    <a:cubicBezTo>
                      <a:pt x="149" y="3"/>
                      <a:pt x="151" y="2"/>
                      <a:pt x="154" y="1"/>
                    </a:cubicBezTo>
                    <a:cubicBezTo>
                      <a:pt x="157" y="0"/>
                      <a:pt x="159" y="0"/>
                      <a:pt x="162" y="0"/>
                    </a:cubicBezTo>
                    <a:cubicBezTo>
                      <a:pt x="164" y="0"/>
                      <a:pt x="165" y="0"/>
                      <a:pt x="167" y="0"/>
                    </a:cubicBezTo>
                    <a:cubicBezTo>
                      <a:pt x="168" y="0"/>
                      <a:pt x="170" y="1"/>
                      <a:pt x="171" y="1"/>
                    </a:cubicBezTo>
                    <a:cubicBezTo>
                      <a:pt x="173" y="1"/>
                      <a:pt x="174" y="2"/>
                      <a:pt x="175" y="2"/>
                    </a:cubicBezTo>
                    <a:cubicBezTo>
                      <a:pt x="176" y="2"/>
                      <a:pt x="177" y="3"/>
                      <a:pt x="178" y="3"/>
                    </a:cubicBezTo>
                    <a:cubicBezTo>
                      <a:pt x="179" y="4"/>
                      <a:pt x="179" y="4"/>
                      <a:pt x="180" y="5"/>
                    </a:cubicBezTo>
                    <a:cubicBezTo>
                      <a:pt x="180" y="5"/>
                      <a:pt x="180" y="6"/>
                      <a:pt x="180" y="7"/>
                    </a:cubicBezTo>
                    <a:cubicBezTo>
                      <a:pt x="180" y="10"/>
                      <a:pt x="180" y="10"/>
                      <a:pt x="180" y="10"/>
                    </a:cubicBezTo>
                    <a:cubicBezTo>
                      <a:pt x="180" y="12"/>
                      <a:pt x="180" y="12"/>
                      <a:pt x="179" y="12"/>
                    </a:cubicBezTo>
                    <a:cubicBezTo>
                      <a:pt x="178" y="12"/>
                      <a:pt x="177" y="12"/>
                      <a:pt x="176" y="12"/>
                    </a:cubicBezTo>
                    <a:cubicBezTo>
                      <a:pt x="172" y="10"/>
                      <a:pt x="168" y="9"/>
                      <a:pt x="163" y="9"/>
                    </a:cubicBezTo>
                    <a:cubicBezTo>
                      <a:pt x="160" y="9"/>
                      <a:pt x="157" y="10"/>
                      <a:pt x="155" y="11"/>
                    </a:cubicBezTo>
                    <a:cubicBezTo>
                      <a:pt x="153" y="12"/>
                      <a:pt x="151" y="14"/>
                      <a:pt x="151" y="17"/>
                    </a:cubicBezTo>
                    <a:cubicBezTo>
                      <a:pt x="151" y="19"/>
                      <a:pt x="152" y="20"/>
                      <a:pt x="153" y="21"/>
                    </a:cubicBezTo>
                    <a:cubicBezTo>
                      <a:pt x="155" y="23"/>
                      <a:pt x="157" y="24"/>
                      <a:pt x="161" y="25"/>
                    </a:cubicBezTo>
                    <a:cubicBezTo>
                      <a:pt x="170" y="28"/>
                      <a:pt x="170" y="28"/>
                      <a:pt x="170" y="28"/>
                    </a:cubicBezTo>
                    <a:cubicBezTo>
                      <a:pt x="175" y="30"/>
                      <a:pt x="178" y="32"/>
                      <a:pt x="181" y="35"/>
                    </a:cubicBezTo>
                    <a:cubicBezTo>
                      <a:pt x="183" y="37"/>
                      <a:pt x="184" y="40"/>
                      <a:pt x="184" y="44"/>
                    </a:cubicBezTo>
                    <a:cubicBezTo>
                      <a:pt x="184" y="47"/>
                      <a:pt x="183" y="49"/>
                      <a:pt x="182" y="52"/>
                    </a:cubicBezTo>
                    <a:cubicBezTo>
                      <a:pt x="181" y="54"/>
                      <a:pt x="179" y="56"/>
                      <a:pt x="177" y="57"/>
                    </a:cubicBezTo>
                    <a:cubicBezTo>
                      <a:pt x="175" y="59"/>
                      <a:pt x="172" y="60"/>
                      <a:pt x="170" y="61"/>
                    </a:cubicBezTo>
                    <a:cubicBezTo>
                      <a:pt x="167" y="62"/>
                      <a:pt x="164" y="62"/>
                      <a:pt x="160" y="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a:endParaRPr>
              </a:p>
            </p:txBody>
          </p:sp>
          <p:sp>
            <p:nvSpPr>
              <p:cNvPr id="23" name="Freeform 6">
                <a:extLst>
                  <a:ext uri="{FF2B5EF4-FFF2-40B4-BE49-F238E27FC236}">
                    <a16:creationId xmlns:a16="http://schemas.microsoft.com/office/drawing/2014/main" xmlns="" id="{9AB3206F-22FB-4EC1-BFDD-044C4BC12D52}"/>
                  </a:ext>
                </a:extLst>
              </p:cNvPr>
              <p:cNvSpPr>
                <a:spLocks noEditPoints="1"/>
              </p:cNvSpPr>
              <p:nvPr/>
            </p:nvSpPr>
            <p:spPr bwMode="auto">
              <a:xfrm>
                <a:off x="2688" y="1494"/>
                <a:ext cx="382" cy="130"/>
              </a:xfrm>
              <a:custGeom>
                <a:avLst/>
                <a:gdLst>
                  <a:gd name="T0" fmla="*/ 49 w 184"/>
                  <a:gd name="T1" fmla="*/ 49 h 62"/>
                  <a:gd name="T2" fmla="*/ 52 w 184"/>
                  <a:gd name="T3" fmla="*/ 56 h 62"/>
                  <a:gd name="T4" fmla="*/ 46 w 184"/>
                  <a:gd name="T5" fmla="*/ 60 h 62"/>
                  <a:gd name="T6" fmla="*/ 43 w 184"/>
                  <a:gd name="T7" fmla="*/ 60 h 62"/>
                  <a:gd name="T8" fmla="*/ 38 w 184"/>
                  <a:gd name="T9" fmla="*/ 53 h 62"/>
                  <a:gd name="T10" fmla="*/ 5 w 184"/>
                  <a:gd name="T11" fmla="*/ 57 h 62"/>
                  <a:gd name="T12" fmla="*/ 6 w 184"/>
                  <a:gd name="T13" fmla="*/ 31 h 62"/>
                  <a:gd name="T14" fmla="*/ 30 w 184"/>
                  <a:gd name="T15" fmla="*/ 26 h 62"/>
                  <a:gd name="T16" fmla="*/ 37 w 184"/>
                  <a:gd name="T17" fmla="*/ 23 h 62"/>
                  <a:gd name="T18" fmla="*/ 23 w 184"/>
                  <a:gd name="T19" fmla="*/ 9 h 62"/>
                  <a:gd name="T20" fmla="*/ 9 w 184"/>
                  <a:gd name="T21" fmla="*/ 12 h 62"/>
                  <a:gd name="T22" fmla="*/ 6 w 184"/>
                  <a:gd name="T23" fmla="*/ 13 h 62"/>
                  <a:gd name="T24" fmla="*/ 4 w 184"/>
                  <a:gd name="T25" fmla="*/ 8 h 62"/>
                  <a:gd name="T26" fmla="*/ 7 w 184"/>
                  <a:gd name="T27" fmla="*/ 4 h 62"/>
                  <a:gd name="T28" fmla="*/ 25 w 184"/>
                  <a:gd name="T29" fmla="*/ 0 h 62"/>
                  <a:gd name="T30" fmla="*/ 48 w 184"/>
                  <a:gd name="T31" fmla="*/ 22 h 62"/>
                  <a:gd name="T32" fmla="*/ 21 w 184"/>
                  <a:gd name="T33" fmla="*/ 54 h 62"/>
                  <a:gd name="T34" fmla="*/ 35 w 184"/>
                  <a:gd name="T35" fmla="*/ 48 h 62"/>
                  <a:gd name="T36" fmla="*/ 37 w 184"/>
                  <a:gd name="T37" fmla="*/ 38 h 62"/>
                  <a:gd name="T38" fmla="*/ 31 w 184"/>
                  <a:gd name="T39" fmla="*/ 34 h 62"/>
                  <a:gd name="T40" fmla="*/ 15 w 184"/>
                  <a:gd name="T41" fmla="*/ 36 h 62"/>
                  <a:gd name="T42" fmla="*/ 14 w 184"/>
                  <a:gd name="T43" fmla="*/ 51 h 62"/>
                  <a:gd name="T44" fmla="*/ 75 w 184"/>
                  <a:gd name="T45" fmla="*/ 61 h 62"/>
                  <a:gd name="T46" fmla="*/ 71 w 184"/>
                  <a:gd name="T47" fmla="*/ 57 h 62"/>
                  <a:gd name="T48" fmla="*/ 55 w 184"/>
                  <a:gd name="T49" fmla="*/ 3 h 62"/>
                  <a:gd name="T50" fmla="*/ 63 w 184"/>
                  <a:gd name="T51" fmla="*/ 2 h 62"/>
                  <a:gd name="T52" fmla="*/ 67 w 184"/>
                  <a:gd name="T53" fmla="*/ 5 h 62"/>
                  <a:gd name="T54" fmla="*/ 88 w 184"/>
                  <a:gd name="T55" fmla="*/ 5 h 62"/>
                  <a:gd name="T56" fmla="*/ 92 w 184"/>
                  <a:gd name="T57" fmla="*/ 2 h 62"/>
                  <a:gd name="T58" fmla="*/ 100 w 184"/>
                  <a:gd name="T59" fmla="*/ 2 h 62"/>
                  <a:gd name="T60" fmla="*/ 112 w 184"/>
                  <a:gd name="T61" fmla="*/ 50 h 62"/>
                  <a:gd name="T62" fmla="*/ 125 w 184"/>
                  <a:gd name="T63" fmla="*/ 2 h 62"/>
                  <a:gd name="T64" fmla="*/ 134 w 184"/>
                  <a:gd name="T65" fmla="*/ 2 h 62"/>
                  <a:gd name="T66" fmla="*/ 135 w 184"/>
                  <a:gd name="T67" fmla="*/ 4 h 62"/>
                  <a:gd name="T68" fmla="*/ 119 w 184"/>
                  <a:gd name="T69" fmla="*/ 57 h 62"/>
                  <a:gd name="T70" fmla="*/ 115 w 184"/>
                  <a:gd name="T71" fmla="*/ 61 h 62"/>
                  <a:gd name="T72" fmla="*/ 106 w 184"/>
                  <a:gd name="T73" fmla="*/ 60 h 62"/>
                  <a:gd name="T74" fmla="*/ 95 w 184"/>
                  <a:gd name="T75" fmla="*/ 15 h 62"/>
                  <a:gd name="T76" fmla="*/ 83 w 184"/>
                  <a:gd name="T77" fmla="*/ 60 h 62"/>
                  <a:gd name="T78" fmla="*/ 75 w 184"/>
                  <a:gd name="T79" fmla="*/ 61 h 62"/>
                  <a:gd name="T80" fmla="*/ 150 w 184"/>
                  <a:gd name="T81" fmla="*/ 61 h 62"/>
                  <a:gd name="T82" fmla="*/ 140 w 184"/>
                  <a:gd name="T83" fmla="*/ 57 h 62"/>
                  <a:gd name="T84" fmla="*/ 140 w 184"/>
                  <a:gd name="T85" fmla="*/ 52 h 62"/>
                  <a:gd name="T86" fmla="*/ 143 w 184"/>
                  <a:gd name="T87" fmla="*/ 50 h 62"/>
                  <a:gd name="T88" fmla="*/ 152 w 184"/>
                  <a:gd name="T89" fmla="*/ 53 h 62"/>
                  <a:gd name="T90" fmla="*/ 169 w 184"/>
                  <a:gd name="T91" fmla="*/ 51 h 62"/>
                  <a:gd name="T92" fmla="*/ 171 w 184"/>
                  <a:gd name="T93" fmla="*/ 40 h 62"/>
                  <a:gd name="T94" fmla="*/ 154 w 184"/>
                  <a:gd name="T95" fmla="*/ 34 h 62"/>
                  <a:gd name="T96" fmla="*/ 141 w 184"/>
                  <a:gd name="T97" fmla="*/ 17 h 62"/>
                  <a:gd name="T98" fmla="*/ 147 w 184"/>
                  <a:gd name="T99" fmla="*/ 5 h 62"/>
                  <a:gd name="T100" fmla="*/ 162 w 184"/>
                  <a:gd name="T101" fmla="*/ 0 h 62"/>
                  <a:gd name="T102" fmla="*/ 171 w 184"/>
                  <a:gd name="T103" fmla="*/ 1 h 62"/>
                  <a:gd name="T104" fmla="*/ 178 w 184"/>
                  <a:gd name="T105" fmla="*/ 3 h 62"/>
                  <a:gd name="T106" fmla="*/ 180 w 184"/>
                  <a:gd name="T107" fmla="*/ 7 h 62"/>
                  <a:gd name="T108" fmla="*/ 179 w 184"/>
                  <a:gd name="T109" fmla="*/ 12 h 62"/>
                  <a:gd name="T110" fmla="*/ 163 w 184"/>
                  <a:gd name="T111" fmla="*/ 9 h 62"/>
                  <a:gd name="T112" fmla="*/ 151 w 184"/>
                  <a:gd name="T113" fmla="*/ 17 h 62"/>
                  <a:gd name="T114" fmla="*/ 161 w 184"/>
                  <a:gd name="T115" fmla="*/ 25 h 62"/>
                  <a:gd name="T116" fmla="*/ 181 w 184"/>
                  <a:gd name="T117" fmla="*/ 35 h 62"/>
                  <a:gd name="T118" fmla="*/ 182 w 184"/>
                  <a:gd name="T119" fmla="*/ 52 h 62"/>
                  <a:gd name="T120" fmla="*/ 170 w 184"/>
                  <a:gd name="T1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4" h="62">
                    <a:moveTo>
                      <a:pt x="48" y="43"/>
                    </a:moveTo>
                    <a:cubicBezTo>
                      <a:pt x="48" y="46"/>
                      <a:pt x="49" y="48"/>
                      <a:pt x="49" y="49"/>
                    </a:cubicBezTo>
                    <a:cubicBezTo>
                      <a:pt x="50" y="51"/>
                      <a:pt x="50" y="52"/>
                      <a:pt x="51" y="54"/>
                    </a:cubicBezTo>
                    <a:cubicBezTo>
                      <a:pt x="52" y="55"/>
                      <a:pt x="52" y="55"/>
                      <a:pt x="52" y="56"/>
                    </a:cubicBezTo>
                    <a:cubicBezTo>
                      <a:pt x="52" y="56"/>
                      <a:pt x="51" y="57"/>
                      <a:pt x="50" y="58"/>
                    </a:cubicBezTo>
                    <a:cubicBezTo>
                      <a:pt x="46" y="60"/>
                      <a:pt x="46" y="60"/>
                      <a:pt x="46" y="60"/>
                    </a:cubicBezTo>
                    <a:cubicBezTo>
                      <a:pt x="46" y="61"/>
                      <a:pt x="45" y="61"/>
                      <a:pt x="45" y="61"/>
                    </a:cubicBezTo>
                    <a:cubicBezTo>
                      <a:pt x="44" y="61"/>
                      <a:pt x="43" y="61"/>
                      <a:pt x="43" y="60"/>
                    </a:cubicBezTo>
                    <a:cubicBezTo>
                      <a:pt x="42" y="59"/>
                      <a:pt x="41" y="58"/>
                      <a:pt x="40" y="57"/>
                    </a:cubicBezTo>
                    <a:cubicBezTo>
                      <a:pt x="39" y="56"/>
                      <a:pt x="39" y="55"/>
                      <a:pt x="38" y="53"/>
                    </a:cubicBezTo>
                    <a:cubicBezTo>
                      <a:pt x="33" y="59"/>
                      <a:pt x="26" y="62"/>
                      <a:pt x="19" y="62"/>
                    </a:cubicBezTo>
                    <a:cubicBezTo>
                      <a:pt x="13" y="62"/>
                      <a:pt x="9" y="61"/>
                      <a:pt x="5" y="57"/>
                    </a:cubicBezTo>
                    <a:cubicBezTo>
                      <a:pt x="2" y="54"/>
                      <a:pt x="0" y="50"/>
                      <a:pt x="0" y="45"/>
                    </a:cubicBezTo>
                    <a:cubicBezTo>
                      <a:pt x="0" y="39"/>
                      <a:pt x="2" y="34"/>
                      <a:pt x="6" y="31"/>
                    </a:cubicBezTo>
                    <a:cubicBezTo>
                      <a:pt x="10" y="28"/>
                      <a:pt x="16" y="26"/>
                      <a:pt x="23" y="26"/>
                    </a:cubicBezTo>
                    <a:cubicBezTo>
                      <a:pt x="25" y="26"/>
                      <a:pt x="27" y="26"/>
                      <a:pt x="30" y="26"/>
                    </a:cubicBezTo>
                    <a:cubicBezTo>
                      <a:pt x="32" y="27"/>
                      <a:pt x="35" y="27"/>
                      <a:pt x="37" y="28"/>
                    </a:cubicBezTo>
                    <a:cubicBezTo>
                      <a:pt x="37" y="23"/>
                      <a:pt x="37" y="23"/>
                      <a:pt x="37" y="23"/>
                    </a:cubicBezTo>
                    <a:cubicBezTo>
                      <a:pt x="37" y="18"/>
                      <a:pt x="36" y="14"/>
                      <a:pt x="34" y="12"/>
                    </a:cubicBezTo>
                    <a:cubicBezTo>
                      <a:pt x="32" y="10"/>
                      <a:pt x="29" y="9"/>
                      <a:pt x="23" y="9"/>
                    </a:cubicBezTo>
                    <a:cubicBezTo>
                      <a:pt x="21" y="9"/>
                      <a:pt x="19" y="9"/>
                      <a:pt x="16" y="10"/>
                    </a:cubicBezTo>
                    <a:cubicBezTo>
                      <a:pt x="14" y="11"/>
                      <a:pt x="11" y="11"/>
                      <a:pt x="9" y="12"/>
                    </a:cubicBezTo>
                    <a:cubicBezTo>
                      <a:pt x="8" y="13"/>
                      <a:pt x="7" y="13"/>
                      <a:pt x="7" y="13"/>
                    </a:cubicBezTo>
                    <a:cubicBezTo>
                      <a:pt x="6" y="13"/>
                      <a:pt x="6" y="13"/>
                      <a:pt x="6" y="13"/>
                    </a:cubicBezTo>
                    <a:cubicBezTo>
                      <a:pt x="5" y="13"/>
                      <a:pt x="4" y="13"/>
                      <a:pt x="4" y="11"/>
                    </a:cubicBezTo>
                    <a:cubicBezTo>
                      <a:pt x="4" y="8"/>
                      <a:pt x="4" y="8"/>
                      <a:pt x="4" y="8"/>
                    </a:cubicBezTo>
                    <a:cubicBezTo>
                      <a:pt x="4" y="7"/>
                      <a:pt x="5" y="6"/>
                      <a:pt x="5" y="6"/>
                    </a:cubicBezTo>
                    <a:cubicBezTo>
                      <a:pt x="5" y="5"/>
                      <a:pt x="6" y="5"/>
                      <a:pt x="7" y="4"/>
                    </a:cubicBezTo>
                    <a:cubicBezTo>
                      <a:pt x="9" y="3"/>
                      <a:pt x="12" y="2"/>
                      <a:pt x="15" y="1"/>
                    </a:cubicBezTo>
                    <a:cubicBezTo>
                      <a:pt x="18" y="0"/>
                      <a:pt x="22" y="0"/>
                      <a:pt x="25" y="0"/>
                    </a:cubicBezTo>
                    <a:cubicBezTo>
                      <a:pt x="33" y="0"/>
                      <a:pt x="39" y="2"/>
                      <a:pt x="43" y="5"/>
                    </a:cubicBezTo>
                    <a:cubicBezTo>
                      <a:pt x="47" y="9"/>
                      <a:pt x="48" y="14"/>
                      <a:pt x="48" y="22"/>
                    </a:cubicBezTo>
                    <a:lnTo>
                      <a:pt x="48" y="43"/>
                    </a:lnTo>
                    <a:close/>
                    <a:moveTo>
                      <a:pt x="21" y="54"/>
                    </a:moveTo>
                    <a:cubicBezTo>
                      <a:pt x="24" y="54"/>
                      <a:pt x="26" y="53"/>
                      <a:pt x="28" y="52"/>
                    </a:cubicBezTo>
                    <a:cubicBezTo>
                      <a:pt x="31" y="51"/>
                      <a:pt x="33" y="50"/>
                      <a:pt x="35" y="48"/>
                    </a:cubicBezTo>
                    <a:cubicBezTo>
                      <a:pt x="36" y="47"/>
                      <a:pt x="36" y="45"/>
                      <a:pt x="37" y="44"/>
                    </a:cubicBezTo>
                    <a:cubicBezTo>
                      <a:pt x="37" y="42"/>
                      <a:pt x="37" y="40"/>
                      <a:pt x="37" y="38"/>
                    </a:cubicBezTo>
                    <a:cubicBezTo>
                      <a:pt x="37" y="35"/>
                      <a:pt x="37" y="35"/>
                      <a:pt x="37" y="35"/>
                    </a:cubicBezTo>
                    <a:cubicBezTo>
                      <a:pt x="35" y="35"/>
                      <a:pt x="33" y="34"/>
                      <a:pt x="31" y="34"/>
                    </a:cubicBezTo>
                    <a:cubicBezTo>
                      <a:pt x="29" y="34"/>
                      <a:pt x="27" y="34"/>
                      <a:pt x="25" y="34"/>
                    </a:cubicBezTo>
                    <a:cubicBezTo>
                      <a:pt x="21" y="34"/>
                      <a:pt x="17" y="35"/>
                      <a:pt x="15" y="36"/>
                    </a:cubicBezTo>
                    <a:cubicBezTo>
                      <a:pt x="13" y="38"/>
                      <a:pt x="12" y="41"/>
                      <a:pt x="12" y="44"/>
                    </a:cubicBezTo>
                    <a:cubicBezTo>
                      <a:pt x="12" y="47"/>
                      <a:pt x="13" y="50"/>
                      <a:pt x="14" y="51"/>
                    </a:cubicBezTo>
                    <a:cubicBezTo>
                      <a:pt x="16" y="53"/>
                      <a:pt x="18" y="54"/>
                      <a:pt x="21" y="54"/>
                    </a:cubicBezTo>
                    <a:close/>
                    <a:moveTo>
                      <a:pt x="75" y="61"/>
                    </a:moveTo>
                    <a:cubicBezTo>
                      <a:pt x="74" y="61"/>
                      <a:pt x="73" y="61"/>
                      <a:pt x="72" y="60"/>
                    </a:cubicBezTo>
                    <a:cubicBezTo>
                      <a:pt x="72" y="60"/>
                      <a:pt x="71" y="59"/>
                      <a:pt x="71" y="57"/>
                    </a:cubicBezTo>
                    <a:cubicBezTo>
                      <a:pt x="55" y="6"/>
                      <a:pt x="55" y="6"/>
                      <a:pt x="55" y="6"/>
                    </a:cubicBezTo>
                    <a:cubicBezTo>
                      <a:pt x="55" y="5"/>
                      <a:pt x="55" y="4"/>
                      <a:pt x="55" y="3"/>
                    </a:cubicBezTo>
                    <a:cubicBezTo>
                      <a:pt x="55" y="2"/>
                      <a:pt x="55" y="2"/>
                      <a:pt x="56" y="2"/>
                    </a:cubicBezTo>
                    <a:cubicBezTo>
                      <a:pt x="63" y="2"/>
                      <a:pt x="63" y="2"/>
                      <a:pt x="63" y="2"/>
                    </a:cubicBezTo>
                    <a:cubicBezTo>
                      <a:pt x="64" y="2"/>
                      <a:pt x="65" y="2"/>
                      <a:pt x="65" y="2"/>
                    </a:cubicBezTo>
                    <a:cubicBezTo>
                      <a:pt x="66" y="3"/>
                      <a:pt x="66" y="4"/>
                      <a:pt x="67" y="5"/>
                    </a:cubicBezTo>
                    <a:cubicBezTo>
                      <a:pt x="78" y="49"/>
                      <a:pt x="78" y="49"/>
                      <a:pt x="78" y="49"/>
                    </a:cubicBezTo>
                    <a:cubicBezTo>
                      <a:pt x="88" y="5"/>
                      <a:pt x="88" y="5"/>
                      <a:pt x="88" y="5"/>
                    </a:cubicBezTo>
                    <a:cubicBezTo>
                      <a:pt x="89" y="4"/>
                      <a:pt x="89" y="3"/>
                      <a:pt x="90" y="2"/>
                    </a:cubicBezTo>
                    <a:cubicBezTo>
                      <a:pt x="90" y="2"/>
                      <a:pt x="91" y="2"/>
                      <a:pt x="92" y="2"/>
                    </a:cubicBezTo>
                    <a:cubicBezTo>
                      <a:pt x="98" y="2"/>
                      <a:pt x="98" y="2"/>
                      <a:pt x="98" y="2"/>
                    </a:cubicBezTo>
                    <a:cubicBezTo>
                      <a:pt x="99" y="2"/>
                      <a:pt x="100" y="2"/>
                      <a:pt x="100" y="2"/>
                    </a:cubicBezTo>
                    <a:cubicBezTo>
                      <a:pt x="101" y="3"/>
                      <a:pt x="101" y="4"/>
                      <a:pt x="102" y="5"/>
                    </a:cubicBezTo>
                    <a:cubicBezTo>
                      <a:pt x="112" y="50"/>
                      <a:pt x="112" y="50"/>
                      <a:pt x="112" y="50"/>
                    </a:cubicBezTo>
                    <a:cubicBezTo>
                      <a:pt x="124" y="5"/>
                      <a:pt x="124" y="5"/>
                      <a:pt x="124" y="5"/>
                    </a:cubicBezTo>
                    <a:cubicBezTo>
                      <a:pt x="124" y="4"/>
                      <a:pt x="124" y="3"/>
                      <a:pt x="125" y="2"/>
                    </a:cubicBezTo>
                    <a:cubicBezTo>
                      <a:pt x="125" y="2"/>
                      <a:pt x="126" y="2"/>
                      <a:pt x="127" y="2"/>
                    </a:cubicBezTo>
                    <a:cubicBezTo>
                      <a:pt x="134" y="2"/>
                      <a:pt x="134" y="2"/>
                      <a:pt x="134" y="2"/>
                    </a:cubicBezTo>
                    <a:cubicBezTo>
                      <a:pt x="135" y="2"/>
                      <a:pt x="135" y="2"/>
                      <a:pt x="135" y="3"/>
                    </a:cubicBezTo>
                    <a:cubicBezTo>
                      <a:pt x="135" y="4"/>
                      <a:pt x="135" y="4"/>
                      <a:pt x="135" y="4"/>
                    </a:cubicBezTo>
                    <a:cubicBezTo>
                      <a:pt x="135" y="5"/>
                      <a:pt x="135" y="5"/>
                      <a:pt x="135" y="6"/>
                    </a:cubicBezTo>
                    <a:cubicBezTo>
                      <a:pt x="119" y="57"/>
                      <a:pt x="119" y="57"/>
                      <a:pt x="119" y="57"/>
                    </a:cubicBezTo>
                    <a:cubicBezTo>
                      <a:pt x="118" y="59"/>
                      <a:pt x="118" y="60"/>
                      <a:pt x="117" y="60"/>
                    </a:cubicBezTo>
                    <a:cubicBezTo>
                      <a:pt x="117" y="61"/>
                      <a:pt x="116" y="61"/>
                      <a:pt x="115" y="61"/>
                    </a:cubicBezTo>
                    <a:cubicBezTo>
                      <a:pt x="109" y="61"/>
                      <a:pt x="109" y="61"/>
                      <a:pt x="109" y="61"/>
                    </a:cubicBezTo>
                    <a:cubicBezTo>
                      <a:pt x="108" y="61"/>
                      <a:pt x="107" y="61"/>
                      <a:pt x="106" y="60"/>
                    </a:cubicBezTo>
                    <a:cubicBezTo>
                      <a:pt x="106" y="60"/>
                      <a:pt x="105" y="59"/>
                      <a:pt x="105" y="57"/>
                    </a:cubicBezTo>
                    <a:cubicBezTo>
                      <a:pt x="95" y="15"/>
                      <a:pt x="95" y="15"/>
                      <a:pt x="95" y="15"/>
                    </a:cubicBezTo>
                    <a:cubicBezTo>
                      <a:pt x="84" y="57"/>
                      <a:pt x="84" y="57"/>
                      <a:pt x="84" y="57"/>
                    </a:cubicBezTo>
                    <a:cubicBezTo>
                      <a:pt x="84" y="59"/>
                      <a:pt x="84" y="60"/>
                      <a:pt x="83" y="60"/>
                    </a:cubicBezTo>
                    <a:cubicBezTo>
                      <a:pt x="83" y="61"/>
                      <a:pt x="82" y="61"/>
                      <a:pt x="80" y="61"/>
                    </a:cubicBezTo>
                    <a:lnTo>
                      <a:pt x="75" y="61"/>
                    </a:lnTo>
                    <a:close/>
                    <a:moveTo>
                      <a:pt x="160" y="62"/>
                    </a:moveTo>
                    <a:cubicBezTo>
                      <a:pt x="157" y="62"/>
                      <a:pt x="153" y="62"/>
                      <a:pt x="150" y="61"/>
                    </a:cubicBezTo>
                    <a:cubicBezTo>
                      <a:pt x="147" y="61"/>
                      <a:pt x="144" y="60"/>
                      <a:pt x="142" y="59"/>
                    </a:cubicBezTo>
                    <a:cubicBezTo>
                      <a:pt x="141" y="58"/>
                      <a:pt x="141" y="57"/>
                      <a:pt x="140" y="57"/>
                    </a:cubicBezTo>
                    <a:cubicBezTo>
                      <a:pt x="140" y="56"/>
                      <a:pt x="140" y="56"/>
                      <a:pt x="140" y="55"/>
                    </a:cubicBezTo>
                    <a:cubicBezTo>
                      <a:pt x="140" y="52"/>
                      <a:pt x="140" y="52"/>
                      <a:pt x="140" y="52"/>
                    </a:cubicBezTo>
                    <a:cubicBezTo>
                      <a:pt x="140" y="50"/>
                      <a:pt x="140" y="49"/>
                      <a:pt x="141" y="49"/>
                    </a:cubicBezTo>
                    <a:cubicBezTo>
                      <a:pt x="142" y="49"/>
                      <a:pt x="142" y="50"/>
                      <a:pt x="143" y="50"/>
                    </a:cubicBezTo>
                    <a:cubicBezTo>
                      <a:pt x="143" y="50"/>
                      <a:pt x="144" y="50"/>
                      <a:pt x="144" y="50"/>
                    </a:cubicBezTo>
                    <a:cubicBezTo>
                      <a:pt x="147" y="51"/>
                      <a:pt x="149" y="52"/>
                      <a:pt x="152" y="53"/>
                    </a:cubicBezTo>
                    <a:cubicBezTo>
                      <a:pt x="154" y="53"/>
                      <a:pt x="157" y="54"/>
                      <a:pt x="160" y="54"/>
                    </a:cubicBezTo>
                    <a:cubicBezTo>
                      <a:pt x="164" y="54"/>
                      <a:pt x="167" y="53"/>
                      <a:pt x="169" y="51"/>
                    </a:cubicBezTo>
                    <a:cubicBezTo>
                      <a:pt x="172" y="50"/>
                      <a:pt x="173" y="48"/>
                      <a:pt x="173" y="45"/>
                    </a:cubicBezTo>
                    <a:cubicBezTo>
                      <a:pt x="173" y="43"/>
                      <a:pt x="172" y="42"/>
                      <a:pt x="171" y="40"/>
                    </a:cubicBezTo>
                    <a:cubicBezTo>
                      <a:pt x="170" y="39"/>
                      <a:pt x="167" y="38"/>
                      <a:pt x="164" y="37"/>
                    </a:cubicBezTo>
                    <a:cubicBezTo>
                      <a:pt x="154" y="34"/>
                      <a:pt x="154" y="34"/>
                      <a:pt x="154" y="34"/>
                    </a:cubicBezTo>
                    <a:cubicBezTo>
                      <a:pt x="150" y="32"/>
                      <a:pt x="146" y="30"/>
                      <a:pt x="144" y="27"/>
                    </a:cubicBezTo>
                    <a:cubicBezTo>
                      <a:pt x="142" y="24"/>
                      <a:pt x="141" y="21"/>
                      <a:pt x="141" y="17"/>
                    </a:cubicBezTo>
                    <a:cubicBezTo>
                      <a:pt x="141" y="15"/>
                      <a:pt x="141" y="12"/>
                      <a:pt x="142" y="10"/>
                    </a:cubicBezTo>
                    <a:cubicBezTo>
                      <a:pt x="144" y="8"/>
                      <a:pt x="145" y="6"/>
                      <a:pt x="147" y="5"/>
                    </a:cubicBezTo>
                    <a:cubicBezTo>
                      <a:pt x="149" y="3"/>
                      <a:pt x="151" y="2"/>
                      <a:pt x="154" y="1"/>
                    </a:cubicBezTo>
                    <a:cubicBezTo>
                      <a:pt x="157" y="0"/>
                      <a:pt x="159" y="0"/>
                      <a:pt x="162" y="0"/>
                    </a:cubicBezTo>
                    <a:cubicBezTo>
                      <a:pt x="164" y="0"/>
                      <a:pt x="165" y="0"/>
                      <a:pt x="167" y="0"/>
                    </a:cubicBezTo>
                    <a:cubicBezTo>
                      <a:pt x="168" y="0"/>
                      <a:pt x="170" y="1"/>
                      <a:pt x="171" y="1"/>
                    </a:cubicBezTo>
                    <a:cubicBezTo>
                      <a:pt x="173" y="1"/>
                      <a:pt x="174" y="2"/>
                      <a:pt x="175" y="2"/>
                    </a:cubicBezTo>
                    <a:cubicBezTo>
                      <a:pt x="176" y="2"/>
                      <a:pt x="177" y="3"/>
                      <a:pt x="178" y="3"/>
                    </a:cubicBezTo>
                    <a:cubicBezTo>
                      <a:pt x="179" y="4"/>
                      <a:pt x="179" y="4"/>
                      <a:pt x="180" y="5"/>
                    </a:cubicBezTo>
                    <a:cubicBezTo>
                      <a:pt x="180" y="5"/>
                      <a:pt x="180" y="6"/>
                      <a:pt x="180" y="7"/>
                    </a:cubicBezTo>
                    <a:cubicBezTo>
                      <a:pt x="180" y="10"/>
                      <a:pt x="180" y="10"/>
                      <a:pt x="180" y="10"/>
                    </a:cubicBezTo>
                    <a:cubicBezTo>
                      <a:pt x="180" y="12"/>
                      <a:pt x="180" y="12"/>
                      <a:pt x="179" y="12"/>
                    </a:cubicBezTo>
                    <a:cubicBezTo>
                      <a:pt x="178" y="12"/>
                      <a:pt x="177" y="12"/>
                      <a:pt x="176" y="12"/>
                    </a:cubicBezTo>
                    <a:cubicBezTo>
                      <a:pt x="172" y="10"/>
                      <a:pt x="168" y="9"/>
                      <a:pt x="163" y="9"/>
                    </a:cubicBezTo>
                    <a:cubicBezTo>
                      <a:pt x="160" y="9"/>
                      <a:pt x="157" y="10"/>
                      <a:pt x="155" y="11"/>
                    </a:cubicBezTo>
                    <a:cubicBezTo>
                      <a:pt x="153" y="12"/>
                      <a:pt x="151" y="14"/>
                      <a:pt x="151" y="17"/>
                    </a:cubicBezTo>
                    <a:cubicBezTo>
                      <a:pt x="151" y="19"/>
                      <a:pt x="152" y="20"/>
                      <a:pt x="153" y="21"/>
                    </a:cubicBezTo>
                    <a:cubicBezTo>
                      <a:pt x="155" y="23"/>
                      <a:pt x="157" y="24"/>
                      <a:pt x="161" y="25"/>
                    </a:cubicBezTo>
                    <a:cubicBezTo>
                      <a:pt x="170" y="28"/>
                      <a:pt x="170" y="28"/>
                      <a:pt x="170" y="28"/>
                    </a:cubicBezTo>
                    <a:cubicBezTo>
                      <a:pt x="175" y="30"/>
                      <a:pt x="178" y="32"/>
                      <a:pt x="181" y="35"/>
                    </a:cubicBezTo>
                    <a:cubicBezTo>
                      <a:pt x="183" y="37"/>
                      <a:pt x="184" y="40"/>
                      <a:pt x="184" y="44"/>
                    </a:cubicBezTo>
                    <a:cubicBezTo>
                      <a:pt x="184" y="47"/>
                      <a:pt x="183" y="49"/>
                      <a:pt x="182" y="52"/>
                    </a:cubicBezTo>
                    <a:cubicBezTo>
                      <a:pt x="181" y="54"/>
                      <a:pt x="179" y="56"/>
                      <a:pt x="177" y="57"/>
                    </a:cubicBezTo>
                    <a:cubicBezTo>
                      <a:pt x="175" y="59"/>
                      <a:pt x="172" y="60"/>
                      <a:pt x="170" y="61"/>
                    </a:cubicBezTo>
                    <a:cubicBezTo>
                      <a:pt x="167" y="62"/>
                      <a:pt x="164" y="62"/>
                      <a:pt x="160" y="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a:endParaRPr>
              </a:p>
            </p:txBody>
          </p:sp>
          <p:sp>
            <p:nvSpPr>
              <p:cNvPr id="24" name="Freeform 7">
                <a:extLst>
                  <a:ext uri="{FF2B5EF4-FFF2-40B4-BE49-F238E27FC236}">
                    <a16:creationId xmlns:a16="http://schemas.microsoft.com/office/drawing/2014/main" xmlns="" id="{B62FC248-74E3-4F85-B641-CB5B8431ED00}"/>
                  </a:ext>
                </a:extLst>
              </p:cNvPr>
              <p:cNvSpPr>
                <a:spLocks/>
              </p:cNvSpPr>
              <p:nvPr/>
            </p:nvSpPr>
            <p:spPr bwMode="auto">
              <a:xfrm>
                <a:off x="2669" y="1658"/>
                <a:ext cx="385" cy="88"/>
              </a:xfrm>
              <a:custGeom>
                <a:avLst/>
                <a:gdLst>
                  <a:gd name="T0" fmla="*/ 182 w 185"/>
                  <a:gd name="T1" fmla="*/ 17 h 42"/>
                  <a:gd name="T2" fmla="*/ 101 w 185"/>
                  <a:gd name="T3" fmla="*/ 42 h 42"/>
                  <a:gd name="T4" fmla="*/ 2 w 185"/>
                  <a:gd name="T5" fmla="*/ 4 h 42"/>
                  <a:gd name="T6" fmla="*/ 4 w 185"/>
                  <a:gd name="T7" fmla="*/ 1 h 42"/>
                  <a:gd name="T8" fmla="*/ 103 w 185"/>
                  <a:gd name="T9" fmla="*/ 28 h 42"/>
                  <a:gd name="T10" fmla="*/ 179 w 185"/>
                  <a:gd name="T11" fmla="*/ 12 h 42"/>
                  <a:gd name="T12" fmla="*/ 182 w 185"/>
                  <a:gd name="T13" fmla="*/ 17 h 42"/>
                </a:gdLst>
                <a:ahLst/>
                <a:cxnLst>
                  <a:cxn ang="0">
                    <a:pos x="T0" y="T1"/>
                  </a:cxn>
                  <a:cxn ang="0">
                    <a:pos x="T2" y="T3"/>
                  </a:cxn>
                  <a:cxn ang="0">
                    <a:pos x="T4" y="T5"/>
                  </a:cxn>
                  <a:cxn ang="0">
                    <a:pos x="T6" y="T7"/>
                  </a:cxn>
                  <a:cxn ang="0">
                    <a:pos x="T8" y="T9"/>
                  </a:cxn>
                  <a:cxn ang="0">
                    <a:pos x="T10" y="T11"/>
                  </a:cxn>
                  <a:cxn ang="0">
                    <a:pos x="T12" y="T13"/>
                  </a:cxn>
                </a:cxnLst>
                <a:rect l="0" t="0" r="r" b="b"/>
                <a:pathLst>
                  <a:path w="185" h="42">
                    <a:moveTo>
                      <a:pt x="182" y="17"/>
                    </a:moveTo>
                    <a:cubicBezTo>
                      <a:pt x="160" y="33"/>
                      <a:pt x="128" y="42"/>
                      <a:pt x="101" y="42"/>
                    </a:cubicBezTo>
                    <a:cubicBezTo>
                      <a:pt x="62" y="42"/>
                      <a:pt x="28" y="28"/>
                      <a:pt x="2" y="4"/>
                    </a:cubicBezTo>
                    <a:cubicBezTo>
                      <a:pt x="0" y="2"/>
                      <a:pt x="2" y="0"/>
                      <a:pt x="4" y="1"/>
                    </a:cubicBezTo>
                    <a:cubicBezTo>
                      <a:pt x="32" y="18"/>
                      <a:pt x="67" y="28"/>
                      <a:pt x="103" y="28"/>
                    </a:cubicBezTo>
                    <a:cubicBezTo>
                      <a:pt x="127" y="28"/>
                      <a:pt x="154" y="23"/>
                      <a:pt x="179" y="12"/>
                    </a:cubicBezTo>
                    <a:cubicBezTo>
                      <a:pt x="182" y="11"/>
                      <a:pt x="185" y="15"/>
                      <a:pt x="182"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a:endParaRPr>
              </a:p>
            </p:txBody>
          </p:sp>
          <p:sp>
            <p:nvSpPr>
              <p:cNvPr id="25" name="Freeform 8">
                <a:extLst>
                  <a:ext uri="{FF2B5EF4-FFF2-40B4-BE49-F238E27FC236}">
                    <a16:creationId xmlns:a16="http://schemas.microsoft.com/office/drawing/2014/main" xmlns="" id="{153A18BC-E25B-4606-918C-5DE85A147501}"/>
                  </a:ext>
                </a:extLst>
              </p:cNvPr>
              <p:cNvSpPr>
                <a:spLocks/>
              </p:cNvSpPr>
              <p:nvPr/>
            </p:nvSpPr>
            <p:spPr bwMode="auto">
              <a:xfrm>
                <a:off x="3008" y="1645"/>
                <a:ext cx="83" cy="86"/>
              </a:xfrm>
              <a:custGeom>
                <a:avLst/>
                <a:gdLst>
                  <a:gd name="T0" fmla="*/ 28 w 40"/>
                  <a:gd name="T1" fmla="*/ 13 h 41"/>
                  <a:gd name="T2" fmla="*/ 2 w 40"/>
                  <a:gd name="T3" fmla="*/ 12 h 41"/>
                  <a:gd name="T4" fmla="*/ 2 w 40"/>
                  <a:gd name="T5" fmla="*/ 9 h 41"/>
                  <a:gd name="T6" fmla="*/ 37 w 40"/>
                  <a:gd name="T7" fmla="*/ 6 h 41"/>
                  <a:gd name="T8" fmla="*/ 25 w 40"/>
                  <a:gd name="T9" fmla="*/ 39 h 41"/>
                  <a:gd name="T10" fmla="*/ 22 w 40"/>
                  <a:gd name="T11" fmla="*/ 38 h 41"/>
                  <a:gd name="T12" fmla="*/ 28 w 40"/>
                  <a:gd name="T13" fmla="*/ 13 h 41"/>
                </a:gdLst>
                <a:ahLst/>
                <a:cxnLst>
                  <a:cxn ang="0">
                    <a:pos x="T0" y="T1"/>
                  </a:cxn>
                  <a:cxn ang="0">
                    <a:pos x="T2" y="T3"/>
                  </a:cxn>
                  <a:cxn ang="0">
                    <a:pos x="T4" y="T5"/>
                  </a:cxn>
                  <a:cxn ang="0">
                    <a:pos x="T6" y="T7"/>
                  </a:cxn>
                  <a:cxn ang="0">
                    <a:pos x="T8" y="T9"/>
                  </a:cxn>
                  <a:cxn ang="0">
                    <a:pos x="T10" y="T11"/>
                  </a:cxn>
                  <a:cxn ang="0">
                    <a:pos x="T12" y="T13"/>
                  </a:cxn>
                </a:cxnLst>
                <a:rect l="0" t="0" r="r" b="b"/>
                <a:pathLst>
                  <a:path w="40" h="41">
                    <a:moveTo>
                      <a:pt x="28" y="13"/>
                    </a:moveTo>
                    <a:cubicBezTo>
                      <a:pt x="25" y="9"/>
                      <a:pt x="9" y="11"/>
                      <a:pt x="2" y="12"/>
                    </a:cubicBezTo>
                    <a:cubicBezTo>
                      <a:pt x="0" y="12"/>
                      <a:pt x="0" y="10"/>
                      <a:pt x="2" y="9"/>
                    </a:cubicBezTo>
                    <a:cubicBezTo>
                      <a:pt x="14" y="0"/>
                      <a:pt x="35" y="3"/>
                      <a:pt x="37" y="6"/>
                    </a:cubicBezTo>
                    <a:cubicBezTo>
                      <a:pt x="40" y="9"/>
                      <a:pt x="37" y="29"/>
                      <a:pt x="25" y="39"/>
                    </a:cubicBezTo>
                    <a:cubicBezTo>
                      <a:pt x="23" y="41"/>
                      <a:pt x="21" y="40"/>
                      <a:pt x="22" y="38"/>
                    </a:cubicBezTo>
                    <a:cubicBezTo>
                      <a:pt x="25" y="31"/>
                      <a:pt x="31" y="16"/>
                      <a:pt x="28"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a:endParaRPr>
              </a:p>
            </p:txBody>
          </p:sp>
          <p:sp>
            <p:nvSpPr>
              <p:cNvPr id="26" name="Freeform 9">
                <a:extLst>
                  <a:ext uri="{FF2B5EF4-FFF2-40B4-BE49-F238E27FC236}">
                    <a16:creationId xmlns:a16="http://schemas.microsoft.com/office/drawing/2014/main" xmlns="" id="{A9A3E17E-F994-4205-BE75-35132CD348AA}"/>
                  </a:ext>
                </a:extLst>
              </p:cNvPr>
              <p:cNvSpPr>
                <a:spLocks noEditPoints="1"/>
              </p:cNvSpPr>
              <p:nvPr/>
            </p:nvSpPr>
            <p:spPr bwMode="auto">
              <a:xfrm>
                <a:off x="2688" y="1494"/>
                <a:ext cx="382" cy="130"/>
              </a:xfrm>
              <a:custGeom>
                <a:avLst/>
                <a:gdLst>
                  <a:gd name="T0" fmla="*/ 49 w 184"/>
                  <a:gd name="T1" fmla="*/ 49 h 62"/>
                  <a:gd name="T2" fmla="*/ 52 w 184"/>
                  <a:gd name="T3" fmla="*/ 56 h 62"/>
                  <a:gd name="T4" fmla="*/ 46 w 184"/>
                  <a:gd name="T5" fmla="*/ 60 h 62"/>
                  <a:gd name="T6" fmla="*/ 43 w 184"/>
                  <a:gd name="T7" fmla="*/ 60 h 62"/>
                  <a:gd name="T8" fmla="*/ 38 w 184"/>
                  <a:gd name="T9" fmla="*/ 53 h 62"/>
                  <a:gd name="T10" fmla="*/ 5 w 184"/>
                  <a:gd name="T11" fmla="*/ 57 h 62"/>
                  <a:gd name="T12" fmla="*/ 6 w 184"/>
                  <a:gd name="T13" fmla="*/ 31 h 62"/>
                  <a:gd name="T14" fmla="*/ 30 w 184"/>
                  <a:gd name="T15" fmla="*/ 26 h 62"/>
                  <a:gd name="T16" fmla="*/ 37 w 184"/>
                  <a:gd name="T17" fmla="*/ 23 h 62"/>
                  <a:gd name="T18" fmla="*/ 23 w 184"/>
                  <a:gd name="T19" fmla="*/ 9 h 62"/>
                  <a:gd name="T20" fmla="*/ 9 w 184"/>
                  <a:gd name="T21" fmla="*/ 12 h 62"/>
                  <a:gd name="T22" fmla="*/ 6 w 184"/>
                  <a:gd name="T23" fmla="*/ 13 h 62"/>
                  <a:gd name="T24" fmla="*/ 4 w 184"/>
                  <a:gd name="T25" fmla="*/ 8 h 62"/>
                  <a:gd name="T26" fmla="*/ 7 w 184"/>
                  <a:gd name="T27" fmla="*/ 4 h 62"/>
                  <a:gd name="T28" fmla="*/ 25 w 184"/>
                  <a:gd name="T29" fmla="*/ 0 h 62"/>
                  <a:gd name="T30" fmla="*/ 48 w 184"/>
                  <a:gd name="T31" fmla="*/ 22 h 62"/>
                  <a:gd name="T32" fmla="*/ 21 w 184"/>
                  <a:gd name="T33" fmla="*/ 54 h 62"/>
                  <a:gd name="T34" fmla="*/ 35 w 184"/>
                  <a:gd name="T35" fmla="*/ 48 h 62"/>
                  <a:gd name="T36" fmla="*/ 37 w 184"/>
                  <a:gd name="T37" fmla="*/ 38 h 62"/>
                  <a:gd name="T38" fmla="*/ 31 w 184"/>
                  <a:gd name="T39" fmla="*/ 34 h 62"/>
                  <a:gd name="T40" fmla="*/ 15 w 184"/>
                  <a:gd name="T41" fmla="*/ 36 h 62"/>
                  <a:gd name="T42" fmla="*/ 14 w 184"/>
                  <a:gd name="T43" fmla="*/ 51 h 62"/>
                  <a:gd name="T44" fmla="*/ 75 w 184"/>
                  <a:gd name="T45" fmla="*/ 61 h 62"/>
                  <a:gd name="T46" fmla="*/ 71 w 184"/>
                  <a:gd name="T47" fmla="*/ 57 h 62"/>
                  <a:gd name="T48" fmla="*/ 55 w 184"/>
                  <a:gd name="T49" fmla="*/ 3 h 62"/>
                  <a:gd name="T50" fmla="*/ 63 w 184"/>
                  <a:gd name="T51" fmla="*/ 2 h 62"/>
                  <a:gd name="T52" fmla="*/ 67 w 184"/>
                  <a:gd name="T53" fmla="*/ 5 h 62"/>
                  <a:gd name="T54" fmla="*/ 88 w 184"/>
                  <a:gd name="T55" fmla="*/ 5 h 62"/>
                  <a:gd name="T56" fmla="*/ 92 w 184"/>
                  <a:gd name="T57" fmla="*/ 2 h 62"/>
                  <a:gd name="T58" fmla="*/ 100 w 184"/>
                  <a:gd name="T59" fmla="*/ 2 h 62"/>
                  <a:gd name="T60" fmla="*/ 112 w 184"/>
                  <a:gd name="T61" fmla="*/ 50 h 62"/>
                  <a:gd name="T62" fmla="*/ 125 w 184"/>
                  <a:gd name="T63" fmla="*/ 2 h 62"/>
                  <a:gd name="T64" fmla="*/ 134 w 184"/>
                  <a:gd name="T65" fmla="*/ 2 h 62"/>
                  <a:gd name="T66" fmla="*/ 135 w 184"/>
                  <a:gd name="T67" fmla="*/ 4 h 62"/>
                  <a:gd name="T68" fmla="*/ 119 w 184"/>
                  <a:gd name="T69" fmla="*/ 57 h 62"/>
                  <a:gd name="T70" fmla="*/ 115 w 184"/>
                  <a:gd name="T71" fmla="*/ 61 h 62"/>
                  <a:gd name="T72" fmla="*/ 106 w 184"/>
                  <a:gd name="T73" fmla="*/ 60 h 62"/>
                  <a:gd name="T74" fmla="*/ 95 w 184"/>
                  <a:gd name="T75" fmla="*/ 15 h 62"/>
                  <a:gd name="T76" fmla="*/ 83 w 184"/>
                  <a:gd name="T77" fmla="*/ 60 h 62"/>
                  <a:gd name="T78" fmla="*/ 75 w 184"/>
                  <a:gd name="T79" fmla="*/ 61 h 62"/>
                  <a:gd name="T80" fmla="*/ 150 w 184"/>
                  <a:gd name="T81" fmla="*/ 61 h 62"/>
                  <a:gd name="T82" fmla="*/ 140 w 184"/>
                  <a:gd name="T83" fmla="*/ 57 h 62"/>
                  <a:gd name="T84" fmla="*/ 140 w 184"/>
                  <a:gd name="T85" fmla="*/ 52 h 62"/>
                  <a:gd name="T86" fmla="*/ 143 w 184"/>
                  <a:gd name="T87" fmla="*/ 50 h 62"/>
                  <a:gd name="T88" fmla="*/ 152 w 184"/>
                  <a:gd name="T89" fmla="*/ 53 h 62"/>
                  <a:gd name="T90" fmla="*/ 169 w 184"/>
                  <a:gd name="T91" fmla="*/ 51 h 62"/>
                  <a:gd name="T92" fmla="*/ 171 w 184"/>
                  <a:gd name="T93" fmla="*/ 40 h 62"/>
                  <a:gd name="T94" fmla="*/ 154 w 184"/>
                  <a:gd name="T95" fmla="*/ 34 h 62"/>
                  <a:gd name="T96" fmla="*/ 141 w 184"/>
                  <a:gd name="T97" fmla="*/ 17 h 62"/>
                  <a:gd name="T98" fmla="*/ 147 w 184"/>
                  <a:gd name="T99" fmla="*/ 5 h 62"/>
                  <a:gd name="T100" fmla="*/ 162 w 184"/>
                  <a:gd name="T101" fmla="*/ 0 h 62"/>
                  <a:gd name="T102" fmla="*/ 171 w 184"/>
                  <a:gd name="T103" fmla="*/ 1 h 62"/>
                  <a:gd name="T104" fmla="*/ 178 w 184"/>
                  <a:gd name="T105" fmla="*/ 3 h 62"/>
                  <a:gd name="T106" fmla="*/ 180 w 184"/>
                  <a:gd name="T107" fmla="*/ 7 h 62"/>
                  <a:gd name="T108" fmla="*/ 179 w 184"/>
                  <a:gd name="T109" fmla="*/ 12 h 62"/>
                  <a:gd name="T110" fmla="*/ 163 w 184"/>
                  <a:gd name="T111" fmla="*/ 9 h 62"/>
                  <a:gd name="T112" fmla="*/ 151 w 184"/>
                  <a:gd name="T113" fmla="*/ 17 h 62"/>
                  <a:gd name="T114" fmla="*/ 161 w 184"/>
                  <a:gd name="T115" fmla="*/ 25 h 62"/>
                  <a:gd name="T116" fmla="*/ 181 w 184"/>
                  <a:gd name="T117" fmla="*/ 35 h 62"/>
                  <a:gd name="T118" fmla="*/ 182 w 184"/>
                  <a:gd name="T119" fmla="*/ 52 h 62"/>
                  <a:gd name="T120" fmla="*/ 170 w 184"/>
                  <a:gd name="T1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4" h="62">
                    <a:moveTo>
                      <a:pt x="48" y="43"/>
                    </a:moveTo>
                    <a:cubicBezTo>
                      <a:pt x="48" y="46"/>
                      <a:pt x="49" y="48"/>
                      <a:pt x="49" y="49"/>
                    </a:cubicBezTo>
                    <a:cubicBezTo>
                      <a:pt x="50" y="51"/>
                      <a:pt x="50" y="52"/>
                      <a:pt x="51" y="54"/>
                    </a:cubicBezTo>
                    <a:cubicBezTo>
                      <a:pt x="52" y="55"/>
                      <a:pt x="52" y="55"/>
                      <a:pt x="52" y="56"/>
                    </a:cubicBezTo>
                    <a:cubicBezTo>
                      <a:pt x="52" y="56"/>
                      <a:pt x="51" y="57"/>
                      <a:pt x="50" y="58"/>
                    </a:cubicBezTo>
                    <a:cubicBezTo>
                      <a:pt x="46" y="60"/>
                      <a:pt x="46" y="60"/>
                      <a:pt x="46" y="60"/>
                    </a:cubicBezTo>
                    <a:cubicBezTo>
                      <a:pt x="46" y="61"/>
                      <a:pt x="45" y="61"/>
                      <a:pt x="45" y="61"/>
                    </a:cubicBezTo>
                    <a:cubicBezTo>
                      <a:pt x="44" y="61"/>
                      <a:pt x="43" y="61"/>
                      <a:pt x="43" y="60"/>
                    </a:cubicBezTo>
                    <a:cubicBezTo>
                      <a:pt x="42" y="59"/>
                      <a:pt x="41" y="58"/>
                      <a:pt x="40" y="57"/>
                    </a:cubicBezTo>
                    <a:cubicBezTo>
                      <a:pt x="39" y="56"/>
                      <a:pt x="39" y="55"/>
                      <a:pt x="38" y="53"/>
                    </a:cubicBezTo>
                    <a:cubicBezTo>
                      <a:pt x="33" y="59"/>
                      <a:pt x="26" y="62"/>
                      <a:pt x="19" y="62"/>
                    </a:cubicBezTo>
                    <a:cubicBezTo>
                      <a:pt x="13" y="62"/>
                      <a:pt x="9" y="61"/>
                      <a:pt x="5" y="57"/>
                    </a:cubicBezTo>
                    <a:cubicBezTo>
                      <a:pt x="2" y="54"/>
                      <a:pt x="0" y="50"/>
                      <a:pt x="0" y="45"/>
                    </a:cubicBezTo>
                    <a:cubicBezTo>
                      <a:pt x="0" y="39"/>
                      <a:pt x="2" y="34"/>
                      <a:pt x="6" y="31"/>
                    </a:cubicBezTo>
                    <a:cubicBezTo>
                      <a:pt x="10" y="28"/>
                      <a:pt x="16" y="26"/>
                      <a:pt x="23" y="26"/>
                    </a:cubicBezTo>
                    <a:cubicBezTo>
                      <a:pt x="25" y="26"/>
                      <a:pt x="27" y="26"/>
                      <a:pt x="30" y="26"/>
                    </a:cubicBezTo>
                    <a:cubicBezTo>
                      <a:pt x="32" y="27"/>
                      <a:pt x="35" y="27"/>
                      <a:pt x="37" y="28"/>
                    </a:cubicBezTo>
                    <a:cubicBezTo>
                      <a:pt x="37" y="23"/>
                      <a:pt x="37" y="23"/>
                      <a:pt x="37" y="23"/>
                    </a:cubicBezTo>
                    <a:cubicBezTo>
                      <a:pt x="37" y="18"/>
                      <a:pt x="36" y="14"/>
                      <a:pt x="34" y="12"/>
                    </a:cubicBezTo>
                    <a:cubicBezTo>
                      <a:pt x="32" y="10"/>
                      <a:pt x="29" y="9"/>
                      <a:pt x="23" y="9"/>
                    </a:cubicBezTo>
                    <a:cubicBezTo>
                      <a:pt x="21" y="9"/>
                      <a:pt x="19" y="9"/>
                      <a:pt x="16" y="10"/>
                    </a:cubicBezTo>
                    <a:cubicBezTo>
                      <a:pt x="14" y="11"/>
                      <a:pt x="11" y="11"/>
                      <a:pt x="9" y="12"/>
                    </a:cubicBezTo>
                    <a:cubicBezTo>
                      <a:pt x="8" y="13"/>
                      <a:pt x="7" y="13"/>
                      <a:pt x="7" y="13"/>
                    </a:cubicBezTo>
                    <a:cubicBezTo>
                      <a:pt x="6" y="13"/>
                      <a:pt x="6" y="13"/>
                      <a:pt x="6" y="13"/>
                    </a:cubicBezTo>
                    <a:cubicBezTo>
                      <a:pt x="5" y="13"/>
                      <a:pt x="4" y="13"/>
                      <a:pt x="4" y="11"/>
                    </a:cubicBezTo>
                    <a:cubicBezTo>
                      <a:pt x="4" y="8"/>
                      <a:pt x="4" y="8"/>
                      <a:pt x="4" y="8"/>
                    </a:cubicBezTo>
                    <a:cubicBezTo>
                      <a:pt x="4" y="7"/>
                      <a:pt x="5" y="6"/>
                      <a:pt x="5" y="6"/>
                    </a:cubicBezTo>
                    <a:cubicBezTo>
                      <a:pt x="5" y="5"/>
                      <a:pt x="6" y="5"/>
                      <a:pt x="7" y="4"/>
                    </a:cubicBezTo>
                    <a:cubicBezTo>
                      <a:pt x="9" y="3"/>
                      <a:pt x="12" y="2"/>
                      <a:pt x="15" y="1"/>
                    </a:cubicBezTo>
                    <a:cubicBezTo>
                      <a:pt x="18" y="0"/>
                      <a:pt x="22" y="0"/>
                      <a:pt x="25" y="0"/>
                    </a:cubicBezTo>
                    <a:cubicBezTo>
                      <a:pt x="33" y="0"/>
                      <a:pt x="39" y="2"/>
                      <a:pt x="43" y="5"/>
                    </a:cubicBezTo>
                    <a:cubicBezTo>
                      <a:pt x="47" y="9"/>
                      <a:pt x="48" y="14"/>
                      <a:pt x="48" y="22"/>
                    </a:cubicBezTo>
                    <a:lnTo>
                      <a:pt x="48" y="43"/>
                    </a:lnTo>
                    <a:close/>
                    <a:moveTo>
                      <a:pt x="21" y="54"/>
                    </a:moveTo>
                    <a:cubicBezTo>
                      <a:pt x="24" y="54"/>
                      <a:pt x="26" y="53"/>
                      <a:pt x="28" y="52"/>
                    </a:cubicBezTo>
                    <a:cubicBezTo>
                      <a:pt x="31" y="51"/>
                      <a:pt x="33" y="50"/>
                      <a:pt x="35" y="48"/>
                    </a:cubicBezTo>
                    <a:cubicBezTo>
                      <a:pt x="36" y="47"/>
                      <a:pt x="36" y="45"/>
                      <a:pt x="37" y="44"/>
                    </a:cubicBezTo>
                    <a:cubicBezTo>
                      <a:pt x="37" y="42"/>
                      <a:pt x="37" y="40"/>
                      <a:pt x="37" y="38"/>
                    </a:cubicBezTo>
                    <a:cubicBezTo>
                      <a:pt x="37" y="35"/>
                      <a:pt x="37" y="35"/>
                      <a:pt x="37" y="35"/>
                    </a:cubicBezTo>
                    <a:cubicBezTo>
                      <a:pt x="35" y="35"/>
                      <a:pt x="33" y="34"/>
                      <a:pt x="31" y="34"/>
                    </a:cubicBezTo>
                    <a:cubicBezTo>
                      <a:pt x="29" y="34"/>
                      <a:pt x="27" y="34"/>
                      <a:pt x="25" y="34"/>
                    </a:cubicBezTo>
                    <a:cubicBezTo>
                      <a:pt x="21" y="34"/>
                      <a:pt x="17" y="35"/>
                      <a:pt x="15" y="36"/>
                    </a:cubicBezTo>
                    <a:cubicBezTo>
                      <a:pt x="13" y="38"/>
                      <a:pt x="12" y="41"/>
                      <a:pt x="12" y="44"/>
                    </a:cubicBezTo>
                    <a:cubicBezTo>
                      <a:pt x="12" y="47"/>
                      <a:pt x="13" y="50"/>
                      <a:pt x="14" y="51"/>
                    </a:cubicBezTo>
                    <a:cubicBezTo>
                      <a:pt x="16" y="53"/>
                      <a:pt x="18" y="54"/>
                      <a:pt x="21" y="54"/>
                    </a:cubicBezTo>
                    <a:close/>
                    <a:moveTo>
                      <a:pt x="75" y="61"/>
                    </a:moveTo>
                    <a:cubicBezTo>
                      <a:pt x="74" y="61"/>
                      <a:pt x="73" y="61"/>
                      <a:pt x="72" y="60"/>
                    </a:cubicBezTo>
                    <a:cubicBezTo>
                      <a:pt x="72" y="60"/>
                      <a:pt x="71" y="59"/>
                      <a:pt x="71" y="57"/>
                    </a:cubicBezTo>
                    <a:cubicBezTo>
                      <a:pt x="55" y="6"/>
                      <a:pt x="55" y="6"/>
                      <a:pt x="55" y="6"/>
                    </a:cubicBezTo>
                    <a:cubicBezTo>
                      <a:pt x="55" y="5"/>
                      <a:pt x="55" y="4"/>
                      <a:pt x="55" y="3"/>
                    </a:cubicBezTo>
                    <a:cubicBezTo>
                      <a:pt x="55" y="2"/>
                      <a:pt x="55" y="2"/>
                      <a:pt x="56" y="2"/>
                    </a:cubicBezTo>
                    <a:cubicBezTo>
                      <a:pt x="63" y="2"/>
                      <a:pt x="63" y="2"/>
                      <a:pt x="63" y="2"/>
                    </a:cubicBezTo>
                    <a:cubicBezTo>
                      <a:pt x="64" y="2"/>
                      <a:pt x="65" y="2"/>
                      <a:pt x="65" y="2"/>
                    </a:cubicBezTo>
                    <a:cubicBezTo>
                      <a:pt x="66" y="3"/>
                      <a:pt x="66" y="4"/>
                      <a:pt x="67" y="5"/>
                    </a:cubicBezTo>
                    <a:cubicBezTo>
                      <a:pt x="78" y="49"/>
                      <a:pt x="78" y="49"/>
                      <a:pt x="78" y="49"/>
                    </a:cubicBezTo>
                    <a:cubicBezTo>
                      <a:pt x="88" y="5"/>
                      <a:pt x="88" y="5"/>
                      <a:pt x="88" y="5"/>
                    </a:cubicBezTo>
                    <a:cubicBezTo>
                      <a:pt x="89" y="4"/>
                      <a:pt x="89" y="3"/>
                      <a:pt x="90" y="2"/>
                    </a:cubicBezTo>
                    <a:cubicBezTo>
                      <a:pt x="90" y="2"/>
                      <a:pt x="91" y="2"/>
                      <a:pt x="92" y="2"/>
                    </a:cubicBezTo>
                    <a:cubicBezTo>
                      <a:pt x="98" y="2"/>
                      <a:pt x="98" y="2"/>
                      <a:pt x="98" y="2"/>
                    </a:cubicBezTo>
                    <a:cubicBezTo>
                      <a:pt x="99" y="2"/>
                      <a:pt x="100" y="2"/>
                      <a:pt x="100" y="2"/>
                    </a:cubicBezTo>
                    <a:cubicBezTo>
                      <a:pt x="101" y="3"/>
                      <a:pt x="101" y="4"/>
                      <a:pt x="102" y="5"/>
                    </a:cubicBezTo>
                    <a:cubicBezTo>
                      <a:pt x="112" y="50"/>
                      <a:pt x="112" y="50"/>
                      <a:pt x="112" y="50"/>
                    </a:cubicBezTo>
                    <a:cubicBezTo>
                      <a:pt x="124" y="5"/>
                      <a:pt x="124" y="5"/>
                      <a:pt x="124" y="5"/>
                    </a:cubicBezTo>
                    <a:cubicBezTo>
                      <a:pt x="124" y="4"/>
                      <a:pt x="124" y="3"/>
                      <a:pt x="125" y="2"/>
                    </a:cubicBezTo>
                    <a:cubicBezTo>
                      <a:pt x="125" y="2"/>
                      <a:pt x="126" y="2"/>
                      <a:pt x="127" y="2"/>
                    </a:cubicBezTo>
                    <a:cubicBezTo>
                      <a:pt x="134" y="2"/>
                      <a:pt x="134" y="2"/>
                      <a:pt x="134" y="2"/>
                    </a:cubicBezTo>
                    <a:cubicBezTo>
                      <a:pt x="135" y="2"/>
                      <a:pt x="135" y="2"/>
                      <a:pt x="135" y="3"/>
                    </a:cubicBezTo>
                    <a:cubicBezTo>
                      <a:pt x="135" y="4"/>
                      <a:pt x="135" y="4"/>
                      <a:pt x="135" y="4"/>
                    </a:cubicBezTo>
                    <a:cubicBezTo>
                      <a:pt x="135" y="5"/>
                      <a:pt x="135" y="5"/>
                      <a:pt x="135" y="6"/>
                    </a:cubicBezTo>
                    <a:cubicBezTo>
                      <a:pt x="119" y="57"/>
                      <a:pt x="119" y="57"/>
                      <a:pt x="119" y="57"/>
                    </a:cubicBezTo>
                    <a:cubicBezTo>
                      <a:pt x="118" y="59"/>
                      <a:pt x="118" y="60"/>
                      <a:pt x="117" y="60"/>
                    </a:cubicBezTo>
                    <a:cubicBezTo>
                      <a:pt x="117" y="61"/>
                      <a:pt x="116" y="61"/>
                      <a:pt x="115" y="61"/>
                    </a:cubicBezTo>
                    <a:cubicBezTo>
                      <a:pt x="109" y="61"/>
                      <a:pt x="109" y="61"/>
                      <a:pt x="109" y="61"/>
                    </a:cubicBezTo>
                    <a:cubicBezTo>
                      <a:pt x="108" y="61"/>
                      <a:pt x="107" y="61"/>
                      <a:pt x="106" y="60"/>
                    </a:cubicBezTo>
                    <a:cubicBezTo>
                      <a:pt x="106" y="60"/>
                      <a:pt x="105" y="59"/>
                      <a:pt x="105" y="57"/>
                    </a:cubicBezTo>
                    <a:cubicBezTo>
                      <a:pt x="95" y="15"/>
                      <a:pt x="95" y="15"/>
                      <a:pt x="95" y="15"/>
                    </a:cubicBezTo>
                    <a:cubicBezTo>
                      <a:pt x="84" y="57"/>
                      <a:pt x="84" y="57"/>
                      <a:pt x="84" y="57"/>
                    </a:cubicBezTo>
                    <a:cubicBezTo>
                      <a:pt x="84" y="59"/>
                      <a:pt x="84" y="60"/>
                      <a:pt x="83" y="60"/>
                    </a:cubicBezTo>
                    <a:cubicBezTo>
                      <a:pt x="83" y="61"/>
                      <a:pt x="82" y="61"/>
                      <a:pt x="80" y="61"/>
                    </a:cubicBezTo>
                    <a:lnTo>
                      <a:pt x="75" y="61"/>
                    </a:lnTo>
                    <a:close/>
                    <a:moveTo>
                      <a:pt x="160" y="62"/>
                    </a:moveTo>
                    <a:cubicBezTo>
                      <a:pt x="157" y="62"/>
                      <a:pt x="153" y="62"/>
                      <a:pt x="150" y="61"/>
                    </a:cubicBezTo>
                    <a:cubicBezTo>
                      <a:pt x="147" y="61"/>
                      <a:pt x="144" y="60"/>
                      <a:pt x="142" y="59"/>
                    </a:cubicBezTo>
                    <a:cubicBezTo>
                      <a:pt x="141" y="58"/>
                      <a:pt x="141" y="57"/>
                      <a:pt x="140" y="57"/>
                    </a:cubicBezTo>
                    <a:cubicBezTo>
                      <a:pt x="140" y="56"/>
                      <a:pt x="140" y="56"/>
                      <a:pt x="140" y="55"/>
                    </a:cubicBezTo>
                    <a:cubicBezTo>
                      <a:pt x="140" y="52"/>
                      <a:pt x="140" y="52"/>
                      <a:pt x="140" y="52"/>
                    </a:cubicBezTo>
                    <a:cubicBezTo>
                      <a:pt x="140" y="50"/>
                      <a:pt x="140" y="49"/>
                      <a:pt x="141" y="49"/>
                    </a:cubicBezTo>
                    <a:cubicBezTo>
                      <a:pt x="142" y="49"/>
                      <a:pt x="142" y="50"/>
                      <a:pt x="143" y="50"/>
                    </a:cubicBezTo>
                    <a:cubicBezTo>
                      <a:pt x="143" y="50"/>
                      <a:pt x="144" y="50"/>
                      <a:pt x="144" y="50"/>
                    </a:cubicBezTo>
                    <a:cubicBezTo>
                      <a:pt x="147" y="51"/>
                      <a:pt x="149" y="52"/>
                      <a:pt x="152" y="53"/>
                    </a:cubicBezTo>
                    <a:cubicBezTo>
                      <a:pt x="154" y="53"/>
                      <a:pt x="157" y="54"/>
                      <a:pt x="160" y="54"/>
                    </a:cubicBezTo>
                    <a:cubicBezTo>
                      <a:pt x="164" y="54"/>
                      <a:pt x="167" y="53"/>
                      <a:pt x="169" y="51"/>
                    </a:cubicBezTo>
                    <a:cubicBezTo>
                      <a:pt x="172" y="50"/>
                      <a:pt x="173" y="48"/>
                      <a:pt x="173" y="45"/>
                    </a:cubicBezTo>
                    <a:cubicBezTo>
                      <a:pt x="173" y="43"/>
                      <a:pt x="172" y="42"/>
                      <a:pt x="171" y="40"/>
                    </a:cubicBezTo>
                    <a:cubicBezTo>
                      <a:pt x="170" y="39"/>
                      <a:pt x="167" y="38"/>
                      <a:pt x="164" y="37"/>
                    </a:cubicBezTo>
                    <a:cubicBezTo>
                      <a:pt x="154" y="34"/>
                      <a:pt x="154" y="34"/>
                      <a:pt x="154" y="34"/>
                    </a:cubicBezTo>
                    <a:cubicBezTo>
                      <a:pt x="150" y="32"/>
                      <a:pt x="146" y="30"/>
                      <a:pt x="144" y="27"/>
                    </a:cubicBezTo>
                    <a:cubicBezTo>
                      <a:pt x="142" y="24"/>
                      <a:pt x="141" y="21"/>
                      <a:pt x="141" y="17"/>
                    </a:cubicBezTo>
                    <a:cubicBezTo>
                      <a:pt x="141" y="15"/>
                      <a:pt x="141" y="12"/>
                      <a:pt x="142" y="10"/>
                    </a:cubicBezTo>
                    <a:cubicBezTo>
                      <a:pt x="144" y="8"/>
                      <a:pt x="145" y="6"/>
                      <a:pt x="147" y="5"/>
                    </a:cubicBezTo>
                    <a:cubicBezTo>
                      <a:pt x="149" y="3"/>
                      <a:pt x="151" y="2"/>
                      <a:pt x="154" y="1"/>
                    </a:cubicBezTo>
                    <a:cubicBezTo>
                      <a:pt x="157" y="0"/>
                      <a:pt x="159" y="0"/>
                      <a:pt x="162" y="0"/>
                    </a:cubicBezTo>
                    <a:cubicBezTo>
                      <a:pt x="164" y="0"/>
                      <a:pt x="165" y="0"/>
                      <a:pt x="167" y="0"/>
                    </a:cubicBezTo>
                    <a:cubicBezTo>
                      <a:pt x="168" y="0"/>
                      <a:pt x="170" y="1"/>
                      <a:pt x="171" y="1"/>
                    </a:cubicBezTo>
                    <a:cubicBezTo>
                      <a:pt x="173" y="1"/>
                      <a:pt x="174" y="2"/>
                      <a:pt x="175" y="2"/>
                    </a:cubicBezTo>
                    <a:cubicBezTo>
                      <a:pt x="176" y="2"/>
                      <a:pt x="177" y="3"/>
                      <a:pt x="178" y="3"/>
                    </a:cubicBezTo>
                    <a:cubicBezTo>
                      <a:pt x="179" y="4"/>
                      <a:pt x="179" y="4"/>
                      <a:pt x="180" y="5"/>
                    </a:cubicBezTo>
                    <a:cubicBezTo>
                      <a:pt x="180" y="5"/>
                      <a:pt x="180" y="6"/>
                      <a:pt x="180" y="7"/>
                    </a:cubicBezTo>
                    <a:cubicBezTo>
                      <a:pt x="180" y="10"/>
                      <a:pt x="180" y="10"/>
                      <a:pt x="180" y="10"/>
                    </a:cubicBezTo>
                    <a:cubicBezTo>
                      <a:pt x="180" y="12"/>
                      <a:pt x="180" y="12"/>
                      <a:pt x="179" y="12"/>
                    </a:cubicBezTo>
                    <a:cubicBezTo>
                      <a:pt x="178" y="12"/>
                      <a:pt x="177" y="12"/>
                      <a:pt x="176" y="12"/>
                    </a:cubicBezTo>
                    <a:cubicBezTo>
                      <a:pt x="172" y="10"/>
                      <a:pt x="168" y="9"/>
                      <a:pt x="163" y="9"/>
                    </a:cubicBezTo>
                    <a:cubicBezTo>
                      <a:pt x="160" y="9"/>
                      <a:pt x="157" y="10"/>
                      <a:pt x="155" y="11"/>
                    </a:cubicBezTo>
                    <a:cubicBezTo>
                      <a:pt x="153" y="12"/>
                      <a:pt x="151" y="14"/>
                      <a:pt x="151" y="17"/>
                    </a:cubicBezTo>
                    <a:cubicBezTo>
                      <a:pt x="151" y="19"/>
                      <a:pt x="152" y="20"/>
                      <a:pt x="153" y="21"/>
                    </a:cubicBezTo>
                    <a:cubicBezTo>
                      <a:pt x="155" y="23"/>
                      <a:pt x="157" y="24"/>
                      <a:pt x="161" y="25"/>
                    </a:cubicBezTo>
                    <a:cubicBezTo>
                      <a:pt x="170" y="28"/>
                      <a:pt x="170" y="28"/>
                      <a:pt x="170" y="28"/>
                    </a:cubicBezTo>
                    <a:cubicBezTo>
                      <a:pt x="175" y="30"/>
                      <a:pt x="178" y="32"/>
                      <a:pt x="181" y="35"/>
                    </a:cubicBezTo>
                    <a:cubicBezTo>
                      <a:pt x="183" y="37"/>
                      <a:pt x="184" y="40"/>
                      <a:pt x="184" y="44"/>
                    </a:cubicBezTo>
                    <a:cubicBezTo>
                      <a:pt x="184" y="47"/>
                      <a:pt x="183" y="49"/>
                      <a:pt x="182" y="52"/>
                    </a:cubicBezTo>
                    <a:cubicBezTo>
                      <a:pt x="181" y="54"/>
                      <a:pt x="179" y="56"/>
                      <a:pt x="177" y="57"/>
                    </a:cubicBezTo>
                    <a:cubicBezTo>
                      <a:pt x="175" y="59"/>
                      <a:pt x="172" y="60"/>
                      <a:pt x="170" y="61"/>
                    </a:cubicBezTo>
                    <a:cubicBezTo>
                      <a:pt x="167" y="62"/>
                      <a:pt x="164" y="62"/>
                      <a:pt x="160" y="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a:endParaRPr>
              </a:p>
            </p:txBody>
          </p:sp>
          <p:sp>
            <p:nvSpPr>
              <p:cNvPr id="27" name="Freeform 10">
                <a:extLst>
                  <a:ext uri="{FF2B5EF4-FFF2-40B4-BE49-F238E27FC236}">
                    <a16:creationId xmlns:a16="http://schemas.microsoft.com/office/drawing/2014/main" xmlns="" id="{F4E8F9D4-9460-4791-9700-C12C848A489F}"/>
                  </a:ext>
                </a:extLst>
              </p:cNvPr>
              <p:cNvSpPr>
                <a:spLocks/>
              </p:cNvSpPr>
              <p:nvPr/>
            </p:nvSpPr>
            <p:spPr bwMode="auto">
              <a:xfrm>
                <a:off x="2669" y="1658"/>
                <a:ext cx="385" cy="88"/>
              </a:xfrm>
              <a:custGeom>
                <a:avLst/>
                <a:gdLst>
                  <a:gd name="T0" fmla="*/ 182 w 185"/>
                  <a:gd name="T1" fmla="*/ 17 h 42"/>
                  <a:gd name="T2" fmla="*/ 101 w 185"/>
                  <a:gd name="T3" fmla="*/ 42 h 42"/>
                  <a:gd name="T4" fmla="*/ 2 w 185"/>
                  <a:gd name="T5" fmla="*/ 4 h 42"/>
                  <a:gd name="T6" fmla="*/ 4 w 185"/>
                  <a:gd name="T7" fmla="*/ 1 h 42"/>
                  <a:gd name="T8" fmla="*/ 103 w 185"/>
                  <a:gd name="T9" fmla="*/ 28 h 42"/>
                  <a:gd name="T10" fmla="*/ 179 w 185"/>
                  <a:gd name="T11" fmla="*/ 12 h 42"/>
                  <a:gd name="T12" fmla="*/ 182 w 185"/>
                  <a:gd name="T13" fmla="*/ 17 h 42"/>
                </a:gdLst>
                <a:ahLst/>
                <a:cxnLst>
                  <a:cxn ang="0">
                    <a:pos x="T0" y="T1"/>
                  </a:cxn>
                  <a:cxn ang="0">
                    <a:pos x="T2" y="T3"/>
                  </a:cxn>
                  <a:cxn ang="0">
                    <a:pos x="T4" y="T5"/>
                  </a:cxn>
                  <a:cxn ang="0">
                    <a:pos x="T6" y="T7"/>
                  </a:cxn>
                  <a:cxn ang="0">
                    <a:pos x="T8" y="T9"/>
                  </a:cxn>
                  <a:cxn ang="0">
                    <a:pos x="T10" y="T11"/>
                  </a:cxn>
                  <a:cxn ang="0">
                    <a:pos x="T12" y="T13"/>
                  </a:cxn>
                </a:cxnLst>
                <a:rect l="0" t="0" r="r" b="b"/>
                <a:pathLst>
                  <a:path w="185" h="42">
                    <a:moveTo>
                      <a:pt x="182" y="17"/>
                    </a:moveTo>
                    <a:cubicBezTo>
                      <a:pt x="160" y="33"/>
                      <a:pt x="128" y="42"/>
                      <a:pt x="101" y="42"/>
                    </a:cubicBezTo>
                    <a:cubicBezTo>
                      <a:pt x="62" y="42"/>
                      <a:pt x="28" y="28"/>
                      <a:pt x="2" y="4"/>
                    </a:cubicBezTo>
                    <a:cubicBezTo>
                      <a:pt x="0" y="2"/>
                      <a:pt x="2" y="0"/>
                      <a:pt x="4" y="1"/>
                    </a:cubicBezTo>
                    <a:cubicBezTo>
                      <a:pt x="32" y="18"/>
                      <a:pt x="67" y="28"/>
                      <a:pt x="103" y="28"/>
                    </a:cubicBezTo>
                    <a:cubicBezTo>
                      <a:pt x="127" y="28"/>
                      <a:pt x="154" y="23"/>
                      <a:pt x="179" y="12"/>
                    </a:cubicBezTo>
                    <a:cubicBezTo>
                      <a:pt x="182" y="11"/>
                      <a:pt x="185" y="15"/>
                      <a:pt x="182"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a:endParaRPr>
              </a:p>
            </p:txBody>
          </p:sp>
          <p:sp>
            <p:nvSpPr>
              <p:cNvPr id="28" name="Freeform 11">
                <a:extLst>
                  <a:ext uri="{FF2B5EF4-FFF2-40B4-BE49-F238E27FC236}">
                    <a16:creationId xmlns:a16="http://schemas.microsoft.com/office/drawing/2014/main" xmlns="" id="{934D87B0-19D9-43E3-B581-0A8476382A38}"/>
                  </a:ext>
                </a:extLst>
              </p:cNvPr>
              <p:cNvSpPr>
                <a:spLocks/>
              </p:cNvSpPr>
              <p:nvPr/>
            </p:nvSpPr>
            <p:spPr bwMode="auto">
              <a:xfrm>
                <a:off x="3008" y="1645"/>
                <a:ext cx="83" cy="86"/>
              </a:xfrm>
              <a:custGeom>
                <a:avLst/>
                <a:gdLst>
                  <a:gd name="T0" fmla="*/ 28 w 40"/>
                  <a:gd name="T1" fmla="*/ 13 h 41"/>
                  <a:gd name="T2" fmla="*/ 2 w 40"/>
                  <a:gd name="T3" fmla="*/ 12 h 41"/>
                  <a:gd name="T4" fmla="*/ 2 w 40"/>
                  <a:gd name="T5" fmla="*/ 9 h 41"/>
                  <a:gd name="T6" fmla="*/ 37 w 40"/>
                  <a:gd name="T7" fmla="*/ 6 h 41"/>
                  <a:gd name="T8" fmla="*/ 25 w 40"/>
                  <a:gd name="T9" fmla="*/ 39 h 41"/>
                  <a:gd name="T10" fmla="*/ 22 w 40"/>
                  <a:gd name="T11" fmla="*/ 38 h 41"/>
                  <a:gd name="T12" fmla="*/ 28 w 40"/>
                  <a:gd name="T13" fmla="*/ 13 h 41"/>
                </a:gdLst>
                <a:ahLst/>
                <a:cxnLst>
                  <a:cxn ang="0">
                    <a:pos x="T0" y="T1"/>
                  </a:cxn>
                  <a:cxn ang="0">
                    <a:pos x="T2" y="T3"/>
                  </a:cxn>
                  <a:cxn ang="0">
                    <a:pos x="T4" y="T5"/>
                  </a:cxn>
                  <a:cxn ang="0">
                    <a:pos x="T6" y="T7"/>
                  </a:cxn>
                  <a:cxn ang="0">
                    <a:pos x="T8" y="T9"/>
                  </a:cxn>
                  <a:cxn ang="0">
                    <a:pos x="T10" y="T11"/>
                  </a:cxn>
                  <a:cxn ang="0">
                    <a:pos x="T12" y="T13"/>
                  </a:cxn>
                </a:cxnLst>
                <a:rect l="0" t="0" r="r" b="b"/>
                <a:pathLst>
                  <a:path w="40" h="41">
                    <a:moveTo>
                      <a:pt x="28" y="13"/>
                    </a:moveTo>
                    <a:cubicBezTo>
                      <a:pt x="25" y="9"/>
                      <a:pt x="9" y="11"/>
                      <a:pt x="2" y="12"/>
                    </a:cubicBezTo>
                    <a:cubicBezTo>
                      <a:pt x="0" y="12"/>
                      <a:pt x="0" y="10"/>
                      <a:pt x="2" y="9"/>
                    </a:cubicBezTo>
                    <a:cubicBezTo>
                      <a:pt x="14" y="0"/>
                      <a:pt x="35" y="3"/>
                      <a:pt x="37" y="6"/>
                    </a:cubicBezTo>
                    <a:cubicBezTo>
                      <a:pt x="40" y="9"/>
                      <a:pt x="37" y="29"/>
                      <a:pt x="25" y="39"/>
                    </a:cubicBezTo>
                    <a:cubicBezTo>
                      <a:pt x="23" y="41"/>
                      <a:pt x="21" y="40"/>
                      <a:pt x="22" y="38"/>
                    </a:cubicBezTo>
                    <a:cubicBezTo>
                      <a:pt x="25" y="31"/>
                      <a:pt x="31" y="16"/>
                      <a:pt x="28"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609585"/>
                <a:endParaRPr lang="en-US" sz="2400">
                  <a:solidFill>
                    <a:srgbClr val="474746"/>
                  </a:solidFill>
                  <a:latin typeface="Arial"/>
                </a:endParaRPr>
              </a:p>
            </p:txBody>
          </p:sp>
        </p:grpSp>
      </p:grpSp>
      <p:cxnSp>
        <p:nvCxnSpPr>
          <p:cNvPr id="29" name="Connector: Elbow 9">
            <a:extLst>
              <a:ext uri="{FF2B5EF4-FFF2-40B4-BE49-F238E27FC236}">
                <a16:creationId xmlns:a16="http://schemas.microsoft.com/office/drawing/2014/main" xmlns="" id="{A2FE6E81-C04A-4F9F-9EB9-65086A9F6B14}"/>
              </a:ext>
            </a:extLst>
          </p:cNvPr>
          <p:cNvCxnSpPr>
            <a:cxnSpLocks/>
            <a:stCxn id="41" idx="0"/>
          </p:cNvCxnSpPr>
          <p:nvPr/>
        </p:nvCxnSpPr>
        <p:spPr>
          <a:xfrm rot="5400000" flipH="1" flipV="1">
            <a:off x="4066872" y="2064850"/>
            <a:ext cx="1057821" cy="2256097"/>
          </a:xfrm>
          <a:prstGeom prst="bentConnector3">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cxnSp>
        <p:nvCxnSpPr>
          <p:cNvPr id="30" name="Straight Arrow Connector 29">
            <a:extLst>
              <a:ext uri="{FF2B5EF4-FFF2-40B4-BE49-F238E27FC236}">
                <a16:creationId xmlns:a16="http://schemas.microsoft.com/office/drawing/2014/main" xmlns="" id="{84DF4DEB-84FC-4F92-892F-C615727AC6D5}"/>
              </a:ext>
            </a:extLst>
          </p:cNvPr>
          <p:cNvCxnSpPr>
            <a:cxnSpLocks/>
          </p:cNvCxnSpPr>
          <p:nvPr/>
        </p:nvCxnSpPr>
        <p:spPr>
          <a:xfrm flipV="1">
            <a:off x="6096000" y="2663987"/>
            <a:ext cx="0" cy="1057821"/>
          </a:xfrm>
          <a:prstGeom prst="straightConnector1">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cxnSp>
        <p:nvCxnSpPr>
          <p:cNvPr id="31" name="Connector: Elbow 70">
            <a:extLst>
              <a:ext uri="{FF2B5EF4-FFF2-40B4-BE49-F238E27FC236}">
                <a16:creationId xmlns:a16="http://schemas.microsoft.com/office/drawing/2014/main" xmlns="" id="{F06E7C68-3B9B-4E42-A594-D4EC749AB9FD}"/>
              </a:ext>
            </a:extLst>
          </p:cNvPr>
          <p:cNvCxnSpPr>
            <a:cxnSpLocks/>
          </p:cNvCxnSpPr>
          <p:nvPr/>
        </p:nvCxnSpPr>
        <p:spPr>
          <a:xfrm rot="16200000" flipV="1">
            <a:off x="7067308" y="2064847"/>
            <a:ext cx="1057821" cy="2256100"/>
          </a:xfrm>
          <a:prstGeom prst="bentConnector3">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cxnSp>
        <p:nvCxnSpPr>
          <p:cNvPr id="32" name="Straight Arrow Connector 31">
            <a:extLst>
              <a:ext uri="{FF2B5EF4-FFF2-40B4-BE49-F238E27FC236}">
                <a16:creationId xmlns:a16="http://schemas.microsoft.com/office/drawing/2014/main" xmlns="" id="{1A3DDFA0-5F92-4234-9696-1B1EC26DA278}"/>
              </a:ext>
            </a:extLst>
          </p:cNvPr>
          <p:cNvCxnSpPr>
            <a:cxnSpLocks/>
          </p:cNvCxnSpPr>
          <p:nvPr/>
        </p:nvCxnSpPr>
        <p:spPr>
          <a:xfrm flipV="1">
            <a:off x="3517270" y="1522200"/>
            <a:ext cx="1372175" cy="0"/>
          </a:xfrm>
          <a:prstGeom prst="straightConnector1">
            <a:avLst/>
          </a:pr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cxnSp>
      <p:sp>
        <p:nvSpPr>
          <p:cNvPr id="33" name="TextBox 32">
            <a:extLst>
              <a:ext uri="{FF2B5EF4-FFF2-40B4-BE49-F238E27FC236}">
                <a16:creationId xmlns:a16="http://schemas.microsoft.com/office/drawing/2014/main" xmlns="" id="{91D7D896-36B5-4091-8258-7A19CD2524BA}"/>
              </a:ext>
            </a:extLst>
          </p:cNvPr>
          <p:cNvSpPr txBox="1"/>
          <p:nvPr/>
        </p:nvSpPr>
        <p:spPr>
          <a:xfrm>
            <a:off x="2135316" y="1922501"/>
            <a:ext cx="1228017" cy="384721"/>
          </a:xfrm>
          <a:prstGeom prst="rect">
            <a:avLst/>
          </a:prstGeom>
          <a:noFill/>
        </p:spPr>
        <p:txBody>
          <a:bodyPr wrap="square" tIns="121920" rtlCol="0">
            <a:spAutoFit/>
          </a:bodyPr>
          <a:lstStyle/>
          <a:p>
            <a:pPr algn="ctr" defTabSz="914377"/>
            <a:r>
              <a:rPr lang="en-US" sz="1400" dirty="0" err="1">
                <a:gradFill>
                  <a:gsLst>
                    <a:gs pos="91489">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rPr>
              <a:t>Kubectl</a:t>
            </a:r>
            <a:endParaRPr lang="en-US" sz="1400" dirty="0">
              <a:gradFill>
                <a:gsLst>
                  <a:gs pos="91489">
                    <a:schemeClr val="tx1"/>
                  </a:gs>
                  <a:gs pos="48936">
                    <a:schemeClr val="tx1"/>
                  </a:gs>
                </a:gsLst>
                <a:lin ang="5400000" scaled="1"/>
              </a:gradFill>
              <a:latin typeface="Arial" panose="020B0604020202020204" pitchFamily="34" charset="0"/>
              <a:ea typeface="Amazon Ember" panose="020B0603020204020204" pitchFamily="34" charset="0"/>
              <a:cs typeface="Arial" panose="020B0604020202020204" pitchFamily="34" charset="0"/>
            </a:endParaRPr>
          </a:p>
        </p:txBody>
      </p:sp>
      <p:pic>
        <p:nvPicPr>
          <p:cNvPr id="46" name="Picture 45">
            <a:extLst>
              <a:ext uri="{FF2B5EF4-FFF2-40B4-BE49-F238E27FC236}">
                <a16:creationId xmlns:a16="http://schemas.microsoft.com/office/drawing/2014/main" xmlns="" id="{A11F77E5-82DE-47CC-B5AC-9B3AAFAC90FC}"/>
              </a:ext>
            </a:extLst>
          </p:cNvPr>
          <p:cNvPicPr>
            <a:picLocks noChangeAspect="1"/>
          </p:cNvPicPr>
          <p:nvPr/>
        </p:nvPicPr>
        <p:blipFill>
          <a:blip r:embed="rId4"/>
          <a:stretch>
            <a:fillRect/>
          </a:stretch>
        </p:blipFill>
        <p:spPr>
          <a:xfrm>
            <a:off x="11161241" y="5563631"/>
            <a:ext cx="707911" cy="756976"/>
          </a:xfrm>
          <a:prstGeom prst="rect">
            <a:avLst/>
          </a:prstGeom>
        </p:spPr>
      </p:pic>
    </p:spTree>
    <p:extLst>
      <p:ext uri="{BB962C8B-B14F-4D97-AF65-F5344CB8AC3E}">
        <p14:creationId xmlns:p14="http://schemas.microsoft.com/office/powerpoint/2010/main" val="38434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par>
                                <p:cTn id="19" presetID="10" presetClass="entr" presetSubtype="0" fill="hold"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500"/>
                                        <p:tgtEl>
                                          <p:spTgt spid="3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theme/theme1.xml><?xml version="1.0" encoding="utf-8"?>
<a:theme xmlns:a="http://schemas.openxmlformats.org/drawingml/2006/main" name="Custom Design">
  <a:themeElements>
    <a:clrScheme name="Custom 81">
      <a:dk1>
        <a:srgbClr val="232F3E"/>
      </a:dk1>
      <a:lt1>
        <a:sysClr val="window" lastClr="FFFFFF"/>
      </a:lt1>
      <a:dk2>
        <a:srgbClr val="545B64"/>
      </a:dk2>
      <a:lt2>
        <a:srgbClr val="EAEDED"/>
      </a:lt2>
      <a:accent1>
        <a:srgbClr val="00A1C9"/>
      </a:accent1>
      <a:accent2>
        <a:srgbClr val="EB5F07"/>
      </a:accent2>
      <a:accent3>
        <a:srgbClr val="A5A5A5"/>
      </a:accent3>
      <a:accent4>
        <a:srgbClr val="FF9900"/>
      </a:accent4>
      <a:accent5>
        <a:srgbClr val="007DBC"/>
      </a:accent5>
      <a:accent6>
        <a:srgbClr val="1E8900"/>
      </a:accent6>
      <a:hlink>
        <a:srgbClr val="007DBC"/>
      </a:hlink>
      <a:folHlink>
        <a:srgbClr val="DF331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TotalTime>
  <Words>1904</Words>
  <Application>Microsoft Macintosh PowerPoint</Application>
  <PresentationFormat>Widescreen</PresentationFormat>
  <Paragraphs>462</Paragraphs>
  <Slides>54</Slides>
  <Notes>39</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54</vt:i4>
      </vt:variant>
    </vt:vector>
  </HeadingPairs>
  <TitlesOfParts>
    <vt:vector size="68" baseType="lpstr">
      <vt:lpstr>Amazon Ember</vt:lpstr>
      <vt:lpstr>Amazon Ember Display Medium</vt:lpstr>
      <vt:lpstr>Amazon Ember Heavy</vt:lpstr>
      <vt:lpstr>Amazon Ember Light</vt:lpstr>
      <vt:lpstr>Amazon Ember Medium</vt:lpstr>
      <vt:lpstr>Calibri</vt:lpstr>
      <vt:lpstr>Consolas</vt:lpstr>
      <vt:lpstr>Courier New</vt:lpstr>
      <vt:lpstr>Lucida Console</vt:lpstr>
      <vt:lpstr>Mangal</vt:lpstr>
      <vt:lpstr>Roboto Condensed</vt:lpstr>
      <vt:lpstr>Roboto Condensed Light</vt:lpstr>
      <vt:lpstr>Arial</vt:lpstr>
      <vt:lpstr>Custom Design</vt:lpstr>
      <vt:lpstr>PowerPoint Presentation</vt:lpstr>
      <vt:lpstr>Who are we?</vt:lpstr>
      <vt:lpstr>Agenda</vt:lpstr>
      <vt:lpstr>PowerPoint Presentation</vt:lpstr>
      <vt:lpstr>Kubernetes cluster setup</vt:lpstr>
      <vt:lpstr>Manage a Kubernetes cluster</vt:lpstr>
      <vt:lpstr>Elastic Container Service for Kubernetes</vt:lpstr>
      <vt:lpstr>EKS architecture</vt:lpstr>
      <vt:lpstr>PowerPoint Presentation</vt:lpstr>
      <vt:lpstr>PowerPoint Presentation</vt:lpstr>
      <vt:lpstr>Zalando</vt:lpstr>
      <vt:lpstr>Zalando</vt:lpstr>
      <vt:lpstr>Why Kubernetes at Zalando</vt:lpstr>
      <vt:lpstr>Kubernetes clusters</vt:lpstr>
      <vt:lpstr>Setup with CloudFormation</vt:lpstr>
      <vt:lpstr>Base setup</vt:lpstr>
      <vt:lpstr>PowerPoint Presentation</vt:lpstr>
      <vt:lpstr>PowerPoint Presentation</vt:lpstr>
      <vt:lpstr>PowerPoint Presentation</vt:lpstr>
      <vt:lpstr>CI/CD of apps on Kubernetes</vt:lpstr>
      <vt:lpstr>Jenkins</vt:lpstr>
      <vt:lpstr>AWS CodePipeline</vt:lpstr>
      <vt:lpstr>PowerPoint Presentation</vt:lpstr>
      <vt:lpstr>CI/CD at Zalando with Kubernetes</vt:lpstr>
      <vt:lpstr>First iteration</vt:lpstr>
      <vt:lpstr>First iteration</vt:lpstr>
      <vt:lpstr>Second iteration</vt:lpstr>
      <vt:lpstr>Deployment model</vt:lpstr>
      <vt:lpstr>PowerPoint Presentation</vt:lpstr>
      <vt:lpstr>AWS Identity and Access Management</vt:lpstr>
      <vt:lpstr>IAM role for Kubectl</vt:lpstr>
      <vt:lpstr>IAM role for Pods</vt:lpstr>
      <vt:lpstr>IAM role for Pods</vt:lpstr>
      <vt:lpstr>IAM role for Pods</vt:lpstr>
      <vt:lpstr>IAM roles for Pods</vt:lpstr>
      <vt:lpstr>PowerPoint Presentation</vt:lpstr>
      <vt:lpstr>AWS IAM</vt:lpstr>
      <vt:lpstr>“Platform” IAM</vt:lpstr>
      <vt:lpstr>PowerPoint Presentation</vt:lpstr>
      <vt:lpstr>PowerPoint Presentation</vt:lpstr>
      <vt:lpstr>Visibility about your Kubernetes cluster</vt:lpstr>
      <vt:lpstr>PowerPoint Presentation</vt:lpstr>
      <vt:lpstr>PowerPoint Presentation</vt:lpstr>
      <vt:lpstr>Application tracing with Kubernetes</vt:lpstr>
      <vt:lpstr>PowerPoint Presentation</vt:lpstr>
      <vt:lpstr>PowerPoint Presentation</vt:lpstr>
      <vt:lpstr>Logging with Kubernetes</vt:lpstr>
      <vt:lpstr>Monitoring setup</vt:lpstr>
      <vt:lpstr>Application monitoring</vt:lpstr>
      <vt:lpstr>Visualizer</vt:lpstr>
      <vt:lpstr>Visualizer</vt:lpstr>
      <vt:lpstr>Closing remarks</vt:lpstr>
      <vt:lpstr>PowerPoint Presentation</vt:lpstr>
      <vt:lpstr>PowerPoint Presentation</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53</cp:revision>
  <dcterms:created xsi:type="dcterms:W3CDTF">2016-08-09T14:32:52Z</dcterms:created>
  <dcterms:modified xsi:type="dcterms:W3CDTF">2017-12-04T23:38:44Z</dcterms:modified>
</cp:coreProperties>
</file>

<file path=docProps/thumbnail.jpeg>
</file>